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8"/>
  </p:notesMasterIdLst>
  <p:sldIdLst>
    <p:sldId id="256" r:id="rId2"/>
    <p:sldId id="257" r:id="rId3"/>
    <p:sldId id="258" r:id="rId4"/>
    <p:sldId id="260" r:id="rId5"/>
    <p:sldId id="261" r:id="rId6"/>
    <p:sldId id="262" r:id="rId7"/>
    <p:sldId id="263" r:id="rId8"/>
    <p:sldId id="264" r:id="rId9"/>
    <p:sldId id="265" r:id="rId10"/>
    <p:sldId id="266" r:id="rId11"/>
    <p:sldId id="268" r:id="rId12"/>
    <p:sldId id="269" r:id="rId13"/>
    <p:sldId id="270" r:id="rId14"/>
    <p:sldId id="271" r:id="rId15"/>
    <p:sldId id="272" r:id="rId16"/>
    <p:sldId id="273"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FB4B-10BB-46BB-80B4-7490A4E84613}" type="datetimeFigureOut">
              <a:rPr lang="ru-RU" smtClean="0"/>
              <a:pPr/>
              <a:t>21.03.2012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FF21CD-F038-43B5-B18C-E1645DDA4942}"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4EFF21CD-F038-43B5-B18C-E1645DDA4942}" type="slidenum">
              <a:rPr lang="ru-RU" smtClean="0"/>
              <a:pPr/>
              <a:t>11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2362200" y="4038600"/>
            <a:ext cx="6477000" cy="1828800"/>
          </a:xfrm>
        </p:spPr>
        <p:txBody>
          <a:bodyPr anchor="b"/>
          <a:lstStyle>
            <a:lvl1pPr>
              <a:defRPr cap="all" baseline="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B106E36-FD25-4E2D-B0AA-010F637433A0}" type="datetimeFigureOut">
              <a:rPr lang="ru-RU" smtClean="0"/>
              <a:pPr/>
              <a:t>21.03.2012</a:t>
            </a:fld>
            <a:endParaRPr lang="ru-RU"/>
          </a:p>
        </p:txBody>
      </p:sp>
      <p:sp>
        <p:nvSpPr>
          <p:cNvPr id="17" name="Нижний колонтитул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ru-RU"/>
          </a:p>
        </p:txBody>
      </p:sp>
      <p:sp>
        <p:nvSpPr>
          <p:cNvPr id="29" name="Номер слайда 28"/>
          <p:cNvSpPr>
            <a:spLocks noGrp="1"/>
          </p:cNvSpPr>
          <p:nvPr>
            <p:ph type="sldNum" sz="quarter" idx="12"/>
          </p:nvPr>
        </p:nvSpPr>
        <p:spPr>
          <a:xfrm>
            <a:off x="8001000" y="228600"/>
            <a:ext cx="838200" cy="381000"/>
          </a:xfrm>
        </p:spPr>
        <p:txBody>
          <a:bodyPr/>
          <a:lstStyle>
            <a:lvl1pPr>
              <a:defRPr>
                <a:solidFill>
                  <a:schemeClr val="tx2"/>
                </a:solidFill>
              </a:defRPr>
            </a:lvl1p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21.03.2012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1"/>
      </p:bgRef>
    </p:bg>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609600"/>
            <a:ext cx="2057400" cy="55165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609600"/>
            <a:ext cx="5562600" cy="5516564"/>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6553200" y="6248402"/>
            <a:ext cx="2209800" cy="365125"/>
          </a:xfrm>
        </p:spPr>
        <p:txBody>
          <a:bodyPr/>
          <a:lstStyle/>
          <a:p>
            <a:fld id="{5B106E36-FD25-4E2D-B0AA-010F637433A0}" type="datetimeFigureOut">
              <a:rPr lang="ru-RU" smtClean="0"/>
              <a:pPr/>
              <a:t>21.03.2012</a:t>
            </a:fld>
            <a:endParaRPr lang="ru-RU"/>
          </a:p>
        </p:txBody>
      </p:sp>
      <p:sp>
        <p:nvSpPr>
          <p:cNvPr id="5" name="Нижний колонтитул 4"/>
          <p:cNvSpPr>
            <a:spLocks noGrp="1"/>
          </p:cNvSpPr>
          <p:nvPr>
            <p:ph type="ftr" sz="quarter" idx="11"/>
          </p:nvPr>
        </p:nvSpPr>
        <p:spPr>
          <a:xfrm>
            <a:off x="457201" y="6248207"/>
            <a:ext cx="5573483" cy="365125"/>
          </a:xfrm>
        </p:spPr>
        <p:txBody>
          <a:bodyPr/>
          <a:lstStyle/>
          <a:p>
            <a:endParaRPr lang="ru-RU"/>
          </a:p>
        </p:txBody>
      </p:sp>
      <p:sp>
        <p:nvSpPr>
          <p:cNvPr id="7" name="Прямоугольник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Прямоугольник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Номер слайда 5"/>
          <p:cNvSpPr>
            <a:spLocks noGrp="1"/>
          </p:cNvSpPr>
          <p:nvPr>
            <p:ph type="sldNum" sz="quarter" idx="12"/>
          </p:nvPr>
        </p:nvSpPr>
        <p:spPr>
          <a:xfrm rot="5400000">
            <a:off x="5989638" y="144462"/>
            <a:ext cx="533400" cy="244476"/>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990600"/>
          </a:xfrm>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21.03.2012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lvl1pPr>
              <a:defRPr>
                <a:solidFill>
                  <a:srgbClr val="FFFFFF"/>
                </a:solidFill>
              </a:defRPr>
            </a:lvl1pPr>
          </a:lstStyle>
          <a:p>
            <a:fld id="{725C68B6-61C2-468F-89AB-4B9F7531AA68}" type="slidenum">
              <a:rPr lang="ru-RU" smtClean="0"/>
              <a:pPr/>
              <a:t>‹#›</a:t>
            </a:fld>
            <a:endParaRPr lang="ru-RU"/>
          </a:p>
        </p:txBody>
      </p:sp>
      <p:sp>
        <p:nvSpPr>
          <p:cNvPr id="8" name="Содержимое 7"/>
          <p:cNvSpPr>
            <a:spLocks noGrp="1"/>
          </p:cNvSpPr>
          <p:nvPr>
            <p:ph sz="quarter" idx="1"/>
          </p:nvPr>
        </p:nvSpPr>
        <p:spPr>
          <a:xfrm>
            <a:off x="612648" y="1600200"/>
            <a:ext cx="8153400" cy="44958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3" name="Текст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7" name="Прямоугольник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21.03.2012</a:t>
            </a:fld>
            <a:endParaRPr lang="ru-RU"/>
          </a:p>
        </p:txBody>
      </p:sp>
      <p:sp>
        <p:nvSpPr>
          <p:cNvPr id="13" name="Номер слайда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25C68B6-61C2-468F-89AB-4B9F7531AA68}" type="slidenum">
              <a:rPr lang="ru-RU" smtClean="0"/>
              <a:pPr/>
              <a:t>‹#›</a:t>
            </a:fld>
            <a:endParaRPr lang="ru-RU"/>
          </a:p>
        </p:txBody>
      </p:sp>
      <p:sp>
        <p:nvSpPr>
          <p:cNvPr id="14" name="Нижний колонтитул 13"/>
          <p:cNvSpPr>
            <a:spLocks noGrp="1"/>
          </p:cNvSpPr>
          <p:nvPr>
            <p:ph type="ftr" sz="quarter" idx="12"/>
          </p:nvPr>
        </p:nvSpPr>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9" name="Содержимое 8"/>
          <p:cNvSpPr>
            <a:spLocks noGrp="1"/>
          </p:cNvSpPr>
          <p:nvPr>
            <p:ph sz="quarter" idx="1"/>
          </p:nvPr>
        </p:nvSpPr>
        <p:spPr>
          <a:xfrm>
            <a:off x="609600"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844901"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8" name="Дата 7"/>
          <p:cNvSpPr>
            <a:spLocks noGrp="1"/>
          </p:cNvSpPr>
          <p:nvPr>
            <p:ph type="dt" sz="half" idx="15"/>
          </p:nvPr>
        </p:nvSpPr>
        <p:spPr/>
        <p:txBody>
          <a:bodyPr rtlCol="0"/>
          <a:lstStyle/>
          <a:p>
            <a:fld id="{5B106E36-FD25-4E2D-B0AA-010F637433A0}" type="datetimeFigureOut">
              <a:rPr lang="ru-RU" smtClean="0"/>
              <a:pPr/>
              <a:t>21.03.2012</a:t>
            </a:fld>
            <a:endParaRPr lang="ru-RU"/>
          </a:p>
        </p:txBody>
      </p:sp>
      <p:sp>
        <p:nvSpPr>
          <p:cNvPr id="10" name="Номер слайда 9"/>
          <p:cNvSpPr>
            <a:spLocks noGrp="1"/>
          </p:cNvSpPr>
          <p:nvPr>
            <p:ph type="sldNum" sz="quarter" idx="16"/>
          </p:nvPr>
        </p:nvSpPr>
        <p:spPr/>
        <p:txBody>
          <a:bodyPr rtlCol="0"/>
          <a:lstStyle/>
          <a:p>
            <a:fld id="{725C68B6-61C2-468F-89AB-4B9F7531AA68}" type="slidenum">
              <a:rPr lang="ru-RU" smtClean="0"/>
              <a:pPr/>
              <a:t>‹#›</a:t>
            </a:fld>
            <a:endParaRPr lang="ru-RU"/>
          </a:p>
        </p:txBody>
      </p:sp>
      <p:sp>
        <p:nvSpPr>
          <p:cNvPr id="12" name="Нижний колонтитул 11"/>
          <p:cNvSpPr>
            <a:spLocks noGrp="1"/>
          </p:cNvSpPr>
          <p:nvPr>
            <p:ph type="ftr" sz="quarter" idx="17"/>
          </p:nvPr>
        </p:nvSpPr>
        <p:spPr/>
        <p:txBody>
          <a:bodyPr rtlCol="0"/>
          <a:lstStyle/>
          <a:p>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73050"/>
            <a:ext cx="8153400" cy="869950"/>
          </a:xfrm>
        </p:spPr>
        <p:txBody>
          <a:bodyPr anchor="ctr"/>
          <a:lstStyle>
            <a:lvl1pPr>
              <a:defRPr/>
            </a:lvl1pPr>
          </a:lstStyle>
          <a:p>
            <a:r>
              <a:rPr kumimoji="0" lang="ru-RU" smtClean="0"/>
              <a:t>Образец заголовка</a:t>
            </a:r>
            <a:endParaRPr kumimoji="0" lang="en-US"/>
          </a:p>
        </p:txBody>
      </p:sp>
      <p:sp>
        <p:nvSpPr>
          <p:cNvPr id="11" name="Содержимое 10"/>
          <p:cNvSpPr>
            <a:spLocks noGrp="1"/>
          </p:cNvSpPr>
          <p:nvPr>
            <p:ph sz="quarter" idx="2"/>
          </p:nvPr>
        </p:nvSpPr>
        <p:spPr>
          <a:xfrm>
            <a:off x="609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800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5"/>
          </p:nvPr>
        </p:nvSpPr>
        <p:spPr/>
        <p:txBody>
          <a:bodyPr rtlCol="0"/>
          <a:lstStyle/>
          <a:p>
            <a:fld id="{5B106E36-FD25-4E2D-B0AA-010F637433A0}" type="datetimeFigureOut">
              <a:rPr lang="ru-RU" smtClean="0"/>
              <a:pPr/>
              <a:t>21.03.2012</a:t>
            </a:fld>
            <a:endParaRPr lang="ru-RU"/>
          </a:p>
        </p:txBody>
      </p:sp>
      <p:sp>
        <p:nvSpPr>
          <p:cNvPr id="12" name="Номер слайда 11"/>
          <p:cNvSpPr>
            <a:spLocks noGrp="1"/>
          </p:cNvSpPr>
          <p:nvPr>
            <p:ph type="sldNum" sz="quarter" idx="16"/>
          </p:nvPr>
        </p:nvSpPr>
        <p:spPr/>
        <p:txBody>
          <a:bodyPr rtlCol="0"/>
          <a:lstStyle/>
          <a:p>
            <a:fld id="{725C68B6-61C2-468F-89AB-4B9F7531AA68}" type="slidenum">
              <a:rPr lang="ru-RU" smtClean="0"/>
              <a:pPr/>
              <a:t>‹#›</a:t>
            </a:fld>
            <a:endParaRPr lang="ru-RU"/>
          </a:p>
        </p:txBody>
      </p:sp>
      <p:sp>
        <p:nvSpPr>
          <p:cNvPr id="14" name="Нижний колонтитул 13"/>
          <p:cNvSpPr>
            <a:spLocks noGrp="1"/>
          </p:cNvSpPr>
          <p:nvPr>
            <p:ph type="ftr" sz="quarter" idx="17"/>
          </p:nvPr>
        </p:nvSpPr>
        <p:spPr/>
        <p:txBody>
          <a:bodyPr rtlCol="0"/>
          <a:lstStyle/>
          <a:p>
            <a:endParaRPr lang="ru-RU"/>
          </a:p>
        </p:txBody>
      </p:sp>
      <p:sp>
        <p:nvSpPr>
          <p:cNvPr id="16" name="Текст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5" name="Текст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21.03.2012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lvl1pPr>
              <a:defRPr>
                <a:solidFill>
                  <a:srgbClr val="FFFFFF"/>
                </a:solidFill>
              </a:defRPr>
            </a:lvl1p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21.03.2012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0" y="6248400"/>
            <a:ext cx="533400" cy="381000"/>
          </a:xfrm>
        </p:spPr>
        <p:txBody>
          <a:bodyPr/>
          <a:lstStyle>
            <a:lvl1pPr>
              <a:defRPr>
                <a:solidFill>
                  <a:schemeClr val="tx2"/>
                </a:solidFill>
              </a:defRPr>
            </a:lvl1p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8077200" cy="869950"/>
          </a:xfrm>
        </p:spPr>
        <p:txBody>
          <a:bodyPr anchor="ctr"/>
          <a:lstStyle>
            <a:lvl1pPr algn="l">
              <a:buNone/>
              <a:defRPr sz="4400" b="0"/>
            </a:lvl1p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21.03.2012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lvl1pPr>
              <a:defRPr>
                <a:solidFill>
                  <a:srgbClr val="FFFFFF"/>
                </a:solidFill>
              </a:defRPr>
            </a:lvl1pPr>
          </a:lstStyle>
          <a:p>
            <a:fld id="{725C68B6-61C2-468F-89AB-4B9F7531AA68}" type="slidenum">
              <a:rPr lang="ru-RU" smtClean="0"/>
              <a:pPr/>
              <a:t>‹#›</a:t>
            </a:fld>
            <a:endParaRPr lang="ru-RU"/>
          </a:p>
        </p:txBody>
      </p:sp>
      <p:sp>
        <p:nvSpPr>
          <p:cNvPr id="3" name="Текст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9" name="Содержимое 8"/>
          <p:cNvSpPr>
            <a:spLocks noGrp="1"/>
          </p:cNvSpPr>
          <p:nvPr>
            <p:ph sz="quarter" idx="1"/>
          </p:nvPr>
        </p:nvSpPr>
        <p:spPr>
          <a:xfrm>
            <a:off x="2362200" y="1752600"/>
            <a:ext cx="6400800" cy="4419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3">
        <a:schemeClr val="bg2"/>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8" name="Прямоугольник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ru-RU" smtClean="0"/>
              <a:t>Образец заголовка</a:t>
            </a:r>
            <a:endParaRPr kumimoji="0" lang="en-US"/>
          </a:p>
        </p:txBody>
      </p:sp>
      <p:sp>
        <p:nvSpPr>
          <p:cNvPr id="11" name="Прямоугольник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Дата 11"/>
          <p:cNvSpPr>
            <a:spLocks noGrp="1"/>
          </p:cNvSpPr>
          <p:nvPr>
            <p:ph type="dt" sz="half" idx="10"/>
          </p:nvPr>
        </p:nvSpPr>
        <p:spPr>
          <a:xfrm>
            <a:off x="6248400" y="6248400"/>
            <a:ext cx="2667000" cy="365125"/>
          </a:xfrm>
        </p:spPr>
        <p:txBody>
          <a:bodyPr rtlCol="0"/>
          <a:lstStyle/>
          <a:p>
            <a:fld id="{5B106E36-FD25-4E2D-B0AA-010F637433A0}" type="datetimeFigureOut">
              <a:rPr lang="ru-RU" smtClean="0"/>
              <a:pPr/>
              <a:t>21.03.2012</a:t>
            </a:fld>
            <a:endParaRPr lang="ru-RU"/>
          </a:p>
        </p:txBody>
      </p:sp>
      <p:sp>
        <p:nvSpPr>
          <p:cNvPr id="13" name="Номер слайда 12"/>
          <p:cNvSpPr>
            <a:spLocks noGrp="1"/>
          </p:cNvSpPr>
          <p:nvPr>
            <p:ph type="sldNum" sz="quarter" idx="11"/>
          </p:nvPr>
        </p:nvSpPr>
        <p:spPr>
          <a:xfrm>
            <a:off x="0" y="4667249"/>
            <a:ext cx="1447800" cy="663578"/>
          </a:xfrm>
        </p:spPr>
        <p:txBody>
          <a:bodyPr rtlCol="0"/>
          <a:lstStyle>
            <a:lvl1pPr>
              <a:defRPr sz="2800"/>
            </a:lvl1pPr>
          </a:lstStyle>
          <a:p>
            <a:fld id="{725C68B6-61C2-468F-89AB-4B9F7531AA68}" type="slidenum">
              <a:rPr lang="ru-RU" smtClean="0"/>
              <a:pPr/>
              <a:t>‹#›</a:t>
            </a:fld>
            <a:endParaRPr lang="ru-RU"/>
          </a:p>
        </p:txBody>
      </p:sp>
      <p:sp>
        <p:nvSpPr>
          <p:cNvPr id="14" name="Нижний колонтитул 13"/>
          <p:cNvSpPr>
            <a:spLocks noGrp="1"/>
          </p:cNvSpPr>
          <p:nvPr>
            <p:ph type="ftr" sz="quarter" idx="12"/>
          </p:nvPr>
        </p:nvSpPr>
        <p:spPr>
          <a:xfrm>
            <a:off x="1600200" y="6248206"/>
            <a:ext cx="4572000" cy="365125"/>
          </a:xfrm>
        </p:spPr>
        <p:txBody>
          <a:bodyPr rtlCol="0"/>
          <a:lstStyle/>
          <a:p>
            <a:endParaRPr lang="ru-RU"/>
          </a:p>
        </p:txBody>
      </p:sp>
      <p:sp>
        <p:nvSpPr>
          <p:cNvPr id="3" name="Рисунок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ru-RU" smtClean="0"/>
              <a:t>Вставка рисунка</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609600" y="228600"/>
            <a:ext cx="8153400" cy="9906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5B106E36-FD25-4E2D-B0AA-010F637433A0}" type="datetimeFigureOut">
              <a:rPr lang="ru-RU" smtClean="0"/>
              <a:pPr/>
              <a:t>21.03.2012</a:t>
            </a:fld>
            <a:endParaRPr lang="ru-RU"/>
          </a:p>
        </p:txBody>
      </p:sp>
      <p:sp>
        <p:nvSpPr>
          <p:cNvPr id="3" name="Нижний колонтитул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ru-RU"/>
          </a:p>
        </p:txBody>
      </p:sp>
      <p:sp>
        <p:nvSpPr>
          <p:cNvPr id="7" name="Прямоугольник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o-RO" sz="3200" b="1" dirty="0" smtClean="0">
                <a:latin typeface="Times New Roman" pitchFamily="18" charset="0"/>
                <a:cs typeface="Times New Roman" pitchFamily="18" charset="0"/>
              </a:rPr>
              <a:t>Utilizarea tehnologiilor informaŢionale la lecŢiile de limba Şi literatura română</a:t>
            </a:r>
            <a:endParaRPr lang="ru-RU" sz="32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285852" y="3357562"/>
            <a:ext cx="6400800" cy="478904"/>
          </a:xfrm>
        </p:spPr>
        <p:txBody>
          <a:bodyPr/>
          <a:lstStyle/>
          <a:p>
            <a:r>
              <a:rPr lang="ro-RO" sz="1800" i="1" dirty="0" smtClean="0">
                <a:latin typeface="Georgia" pitchFamily="18" charset="0"/>
              </a:rPr>
              <a:t>Seminarul profesorilor de limbă şi literatură română</a:t>
            </a:r>
            <a:endParaRPr lang="ru-RU" sz="1800" i="1" dirty="0" smtClean="0">
              <a:latin typeface="Georgia" pitchFamily="18" charset="0"/>
            </a:endParaRPr>
          </a:p>
          <a:p>
            <a:endParaRPr lang="ru-RU" dirty="0"/>
          </a:p>
        </p:txBody>
      </p:sp>
      <p:sp>
        <p:nvSpPr>
          <p:cNvPr id="4" name="TextBox 3"/>
          <p:cNvSpPr txBox="1"/>
          <p:nvPr/>
        </p:nvSpPr>
        <p:spPr>
          <a:xfrm>
            <a:off x="4355976" y="6021288"/>
            <a:ext cx="681597" cy="369332"/>
          </a:xfrm>
          <a:prstGeom prst="rect">
            <a:avLst/>
          </a:prstGeom>
          <a:noFill/>
        </p:spPr>
        <p:txBody>
          <a:bodyPr wrap="none" rtlCol="0">
            <a:spAutoFit/>
          </a:bodyPr>
          <a:lstStyle/>
          <a:p>
            <a:r>
              <a:rPr lang="ro-RO" dirty="0" smtClean="0">
                <a:latin typeface="Georgia" pitchFamily="18" charset="0"/>
              </a:rPr>
              <a:t>2012</a:t>
            </a:r>
            <a:endParaRPr lang="ru-RU" dirty="0">
              <a:latin typeface="Georgia" pitchFamily="18" charset="0"/>
            </a:endParaRPr>
          </a:p>
        </p:txBody>
      </p:sp>
      <p:sp>
        <p:nvSpPr>
          <p:cNvPr id="5" name="TextBox 4"/>
          <p:cNvSpPr txBox="1"/>
          <p:nvPr/>
        </p:nvSpPr>
        <p:spPr>
          <a:xfrm>
            <a:off x="1907704" y="620688"/>
            <a:ext cx="5418471" cy="830997"/>
          </a:xfrm>
          <a:prstGeom prst="rect">
            <a:avLst/>
          </a:prstGeom>
          <a:noFill/>
        </p:spPr>
        <p:txBody>
          <a:bodyPr wrap="none" rtlCol="0">
            <a:spAutoFit/>
          </a:bodyPr>
          <a:lstStyle/>
          <a:p>
            <a:pPr algn="ctr"/>
            <a:r>
              <a:rPr lang="ro-RO" sz="2400" dirty="0" smtClean="0">
                <a:latin typeface="Georgia" pitchFamily="18" charset="0"/>
              </a:rPr>
              <a:t>Direcția generală raională învățămînt, </a:t>
            </a:r>
          </a:p>
          <a:p>
            <a:pPr algn="ctr"/>
            <a:r>
              <a:rPr lang="ro-RO" sz="2400" dirty="0" smtClean="0">
                <a:latin typeface="Georgia" pitchFamily="18" charset="0"/>
              </a:rPr>
              <a:t>tineret ți sport, Taraclia </a:t>
            </a:r>
            <a:endParaRPr lang="ru-RU" sz="2400" dirty="0">
              <a:latin typeface="Georgi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vi-VN" sz="3600" dirty="0" smtClean="0"/>
              <a:t>3. Lista de întrebări </a:t>
            </a:r>
            <a:r>
              <a:rPr lang="ro-RO" sz="3600" dirty="0" smtClean="0"/>
              <a:t/>
            </a:r>
            <a:br>
              <a:rPr lang="ro-RO" sz="3600" dirty="0" smtClean="0"/>
            </a:br>
            <a:r>
              <a:rPr lang="vi-VN" sz="3600" dirty="0" smtClean="0"/>
              <a:t>(se aplică la etapa de practicare)</a:t>
            </a:r>
            <a:endParaRPr lang="ru-RU" sz="3600" dirty="0"/>
          </a:p>
        </p:txBody>
      </p:sp>
      <p:sp>
        <p:nvSpPr>
          <p:cNvPr id="3" name="Содержимое 2"/>
          <p:cNvSpPr>
            <a:spLocks noGrp="1"/>
          </p:cNvSpPr>
          <p:nvPr>
            <p:ph sz="quarter" idx="1"/>
          </p:nvPr>
        </p:nvSpPr>
        <p:spPr/>
        <p:txBody>
          <a:bodyPr>
            <a:normAutofit/>
          </a:bodyPr>
          <a:lstStyle/>
          <a:p>
            <a:r>
              <a:rPr lang="vi-VN" sz="2800" i="1" dirty="0" smtClean="0">
                <a:latin typeface="Times New Roman" pitchFamily="18" charset="0"/>
                <a:cs typeface="Times New Roman" pitchFamily="18" charset="0"/>
              </a:rPr>
              <a:t>Ce imagini ilustrează versul? Cum crezi, de ce?</a:t>
            </a:r>
          </a:p>
          <a:p>
            <a:r>
              <a:rPr lang="fr-FR" sz="2800" i="1" dirty="0" smtClean="0">
                <a:latin typeface="Times New Roman" pitchFamily="18" charset="0"/>
                <a:cs typeface="Times New Roman" pitchFamily="18" charset="0"/>
              </a:rPr>
              <a:t> Ce fragment, </a:t>
            </a:r>
            <a:r>
              <a:rPr lang="ro-RO" sz="2800" i="1" dirty="0" smtClean="0">
                <a:latin typeface="Times New Roman" pitchFamily="18" charset="0"/>
                <a:cs typeface="Times New Roman" pitchFamily="18" charset="0"/>
              </a:rPr>
              <a:t>î</a:t>
            </a:r>
            <a:r>
              <a:rPr lang="fr-FR" sz="2800" i="1" dirty="0" smtClean="0">
                <a:latin typeface="Times New Roman" pitchFamily="18" charset="0"/>
                <a:cs typeface="Times New Roman" pitchFamily="18" charset="0"/>
              </a:rPr>
              <a:t>n opinia ta, este ilustrat mai adecvat? De ce?</a:t>
            </a:r>
          </a:p>
          <a:p>
            <a:r>
              <a:rPr lang="vi-VN" sz="2800" i="1" dirty="0" smtClean="0">
                <a:latin typeface="Times New Roman" pitchFamily="18" charset="0"/>
                <a:cs typeface="Times New Roman" pitchFamily="18" charset="0"/>
              </a:rPr>
              <a:t>Prin ce mijloace artistice se exprimă starea sufletească a tatălui şi a copilului?</a:t>
            </a:r>
          </a:p>
          <a:p>
            <a:r>
              <a:rPr lang="vi-VN" sz="2800" i="1" dirty="0" smtClean="0">
                <a:latin typeface="Times New Roman" pitchFamily="18" charset="0"/>
                <a:cs typeface="Times New Roman" pitchFamily="18" charset="0"/>
              </a:rPr>
              <a:t>Identifică tempoul melodiei. Raportează-l la atmosfera dominantă a poemului.</a:t>
            </a:r>
          </a:p>
          <a:p>
            <a:r>
              <a:rPr lang="it-IT" sz="2800" i="1" dirty="0" smtClean="0">
                <a:latin typeface="Times New Roman" pitchFamily="18" charset="0"/>
                <a:cs typeface="Times New Roman" pitchFamily="18" charset="0"/>
              </a:rPr>
              <a:t>Ce sentimente ţi-a trezit prezentarea?</a:t>
            </a:r>
            <a:endParaRPr lang="ru-RU" sz="2800" i="1"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smtClean="0">
                <a:latin typeface="Times New Roman" pitchFamily="18" charset="0"/>
                <a:cs typeface="Times New Roman" pitchFamily="18" charset="0"/>
              </a:rPr>
              <a:t>Documentul</a:t>
            </a:r>
            <a:r>
              <a:rPr lang="en-US" dirty="0" smtClean="0">
                <a:latin typeface="Times New Roman" pitchFamily="18" charset="0"/>
                <a:cs typeface="Times New Roman" pitchFamily="18" charset="0"/>
              </a:rPr>
              <a:t> video</a:t>
            </a:r>
            <a:endParaRPr lang="ru-RU" dirty="0"/>
          </a:p>
        </p:txBody>
      </p:sp>
      <p:sp>
        <p:nvSpPr>
          <p:cNvPr id="3" name="Прямоугольник 2"/>
          <p:cNvSpPr/>
          <p:nvPr/>
        </p:nvSpPr>
        <p:spPr>
          <a:xfrm>
            <a:off x="467544" y="1556792"/>
            <a:ext cx="8280920" cy="5232202"/>
          </a:xfrm>
          <a:prstGeom prst="rect">
            <a:avLst/>
          </a:prstGeom>
        </p:spPr>
        <p:txBody>
          <a:bodyPr wrap="square">
            <a:spAutoFit/>
          </a:bodyPr>
          <a:lstStyle/>
          <a:p>
            <a:r>
              <a:rPr lang="ro-RO" i="1" dirty="0" smtClean="0">
                <a:latin typeface="Times New Roman" pitchFamily="18" charset="0"/>
                <a:cs typeface="Times New Roman" pitchFamily="18" charset="0"/>
              </a:rPr>
              <a:t>	</a:t>
            </a:r>
            <a:r>
              <a:rPr lang="ro-RO" sz="2800" i="1" dirty="0" smtClean="0">
                <a:latin typeface="Times New Roman" pitchFamily="18" charset="0"/>
                <a:cs typeface="Times New Roman" pitchFamily="18" charset="0"/>
              </a:rPr>
              <a:t>Î</a:t>
            </a:r>
            <a:r>
              <a:rPr lang="vi-VN" sz="2800" i="1" dirty="0" smtClean="0">
                <a:latin typeface="Times New Roman" pitchFamily="18" charset="0"/>
                <a:cs typeface="Times New Roman" pitchFamily="18" charset="0"/>
              </a:rPr>
              <a:t>n</a:t>
            </a:r>
            <a:r>
              <a:rPr lang="ro-RO" sz="2800" i="1" dirty="0" smtClean="0">
                <a:latin typeface="Times New Roman" pitchFamily="18" charset="0"/>
                <a:cs typeface="Times New Roman" pitchFamily="18" charset="0"/>
              </a:rPr>
              <a:t> </a:t>
            </a:r>
            <a:r>
              <a:rPr lang="vi-VN" sz="2800" i="1" dirty="0" smtClean="0">
                <a:latin typeface="Times New Roman" pitchFamily="18" charset="0"/>
                <a:cs typeface="Times New Roman" pitchFamily="18" charset="0"/>
              </a:rPr>
              <a:t>cadrul orelor de limba şi literatura rom</a:t>
            </a:r>
            <a:r>
              <a:rPr lang="ro-RO" sz="2800" i="1" dirty="0" smtClean="0">
                <a:latin typeface="Times New Roman" pitchFamily="18" charset="0"/>
                <a:cs typeface="Times New Roman" pitchFamily="18" charset="0"/>
              </a:rPr>
              <a:t>â</a:t>
            </a:r>
            <a:r>
              <a:rPr lang="vi-VN" sz="2800" i="1" dirty="0" smtClean="0">
                <a:latin typeface="Times New Roman" pitchFamily="18" charset="0"/>
                <a:cs typeface="Times New Roman" pitchFamily="18" charset="0"/>
              </a:rPr>
              <a:t>nă se pot utiliza filme artistice (secvenţe), filme documentare, spoturi publicitare, emisiuni TV, videoclipuri.</a:t>
            </a:r>
            <a:r>
              <a:rPr lang="vi-VN" sz="2800" dirty="0" smtClean="0"/>
              <a:t> </a:t>
            </a:r>
            <a:endParaRPr lang="ro-RO" sz="2800" dirty="0" smtClean="0"/>
          </a:p>
          <a:p>
            <a:r>
              <a:rPr lang="ro-RO" sz="2800" i="1" dirty="0" smtClean="0">
                <a:latin typeface="Times New Roman" pitchFamily="18" charset="0"/>
                <a:cs typeface="Times New Roman" pitchFamily="18" charset="0"/>
              </a:rPr>
              <a:t>	</a:t>
            </a:r>
            <a:r>
              <a:rPr lang="vi-VN" sz="2800" i="1" dirty="0" smtClean="0">
                <a:latin typeface="Times New Roman" pitchFamily="18" charset="0"/>
                <a:cs typeface="Times New Roman" pitchFamily="18" charset="0"/>
              </a:rPr>
              <a:t>Filmele pot fi vizionate integral sau fragmentar </a:t>
            </a:r>
            <a:r>
              <a:rPr lang="ru-RU" sz="2800" i="1" dirty="0" smtClean="0">
                <a:latin typeface="Times New Roman" pitchFamily="18" charset="0"/>
                <a:cs typeface="Times New Roman" pitchFamily="18" charset="0"/>
              </a:rPr>
              <a:t>о</a:t>
            </a:r>
            <a:r>
              <a:rPr lang="vi-VN" sz="2800" i="1" dirty="0" smtClean="0">
                <a:latin typeface="Times New Roman" pitchFamily="18" charset="0"/>
                <a:cs typeface="Times New Roman" pitchFamily="18" charset="0"/>
              </a:rPr>
              <a:t>n cadrul lecţiei, suger</a:t>
            </a:r>
            <a:r>
              <a:rPr lang="ro-RO" sz="2800" i="1" dirty="0" smtClean="0">
                <a:latin typeface="Times New Roman" pitchFamily="18" charset="0"/>
                <a:cs typeface="Times New Roman" pitchFamily="18" charset="0"/>
              </a:rPr>
              <a:t>î</a:t>
            </a:r>
            <a:r>
              <a:rPr lang="vi-VN" sz="2800" i="1" dirty="0" smtClean="0">
                <a:latin typeface="Times New Roman" pitchFamily="18" charset="0"/>
                <a:cs typeface="Times New Roman" pitchFamily="18" charset="0"/>
              </a:rPr>
              <a:t>nd elevilor o fişă de observare, propuse pentru vizionare individuală (acasă) </a:t>
            </a:r>
            <a:r>
              <a:rPr lang="ro-RO" sz="2800" i="1" dirty="0" smtClean="0">
                <a:latin typeface="Times New Roman" pitchFamily="18" charset="0"/>
                <a:cs typeface="Times New Roman" pitchFamily="18" charset="0"/>
              </a:rPr>
              <a:t>î</a:t>
            </a:r>
            <a:r>
              <a:rPr lang="vi-VN" sz="2800" i="1" dirty="0" smtClean="0">
                <a:latin typeface="Times New Roman" pitchFamily="18" charset="0"/>
                <a:cs typeface="Times New Roman" pitchFamily="18" charset="0"/>
              </a:rPr>
              <a:t>n calitate de exerciţiu suplimentar (de exemplu: scrierea unei recenzii, compararea cu textul autentic etc.), utilizate </a:t>
            </a:r>
            <a:r>
              <a:rPr lang="ro-RO" sz="2800" i="1" dirty="0" smtClean="0">
                <a:latin typeface="Times New Roman" pitchFamily="18" charset="0"/>
                <a:cs typeface="Times New Roman" pitchFamily="18" charset="0"/>
              </a:rPr>
              <a:t>î</a:t>
            </a:r>
            <a:r>
              <a:rPr lang="vi-VN" sz="2800" i="1" dirty="0" smtClean="0">
                <a:latin typeface="Times New Roman" pitchFamily="18" charset="0"/>
                <a:cs typeface="Times New Roman" pitchFamily="18" charset="0"/>
              </a:rPr>
              <a:t>n cadrul orelor facultative, săptăm</a:t>
            </a:r>
            <a:r>
              <a:rPr lang="ro-RO" sz="2800" i="1" dirty="0" smtClean="0">
                <a:latin typeface="Times New Roman" pitchFamily="18" charset="0"/>
                <a:cs typeface="Times New Roman" pitchFamily="18" charset="0"/>
              </a:rPr>
              <a:t>î</a:t>
            </a:r>
            <a:r>
              <a:rPr lang="vi-VN" sz="2800" i="1" dirty="0" smtClean="0">
                <a:latin typeface="Times New Roman" pitchFamily="18" charset="0"/>
                <a:cs typeface="Times New Roman" pitchFamily="18" charset="0"/>
              </a:rPr>
              <a:t>nilor limbii rom</a:t>
            </a:r>
            <a:r>
              <a:rPr lang="ro-RO" sz="2800" i="1" dirty="0" smtClean="0">
                <a:latin typeface="Times New Roman" pitchFamily="18" charset="0"/>
                <a:cs typeface="Times New Roman" pitchFamily="18" charset="0"/>
              </a:rPr>
              <a:t>â</a:t>
            </a:r>
            <a:r>
              <a:rPr lang="vi-VN" sz="2800" i="1" dirty="0" smtClean="0">
                <a:latin typeface="Times New Roman" pitchFamily="18" charset="0"/>
                <a:cs typeface="Times New Roman" pitchFamily="18" charset="0"/>
              </a:rPr>
              <a:t>ne etc.</a:t>
            </a:r>
            <a:endParaRPr lang="ru-RU" sz="2800" i="1" dirty="0" smtClean="0">
              <a:latin typeface="Times New Roman" pitchFamily="18" charset="0"/>
              <a:cs typeface="Times New Roman" pitchFamily="18" charset="0"/>
            </a:endParaRPr>
          </a:p>
          <a:p>
            <a:endParaRPr lang="ro-RO" i="1" dirty="0" smtClean="0">
              <a:latin typeface="Times New Roman" pitchFamily="18" charset="0"/>
              <a:cs typeface="Times New Roman" pitchFamily="18" charset="0"/>
            </a:endParaRPr>
          </a:p>
          <a:p>
            <a:endParaRPr lang="ro-RO" i="1" dirty="0" smtClean="0">
              <a:latin typeface="Times New Roman" pitchFamily="18" charset="0"/>
              <a:cs typeface="Times New Roman" pitchFamily="18" charset="0"/>
            </a:endParaRPr>
          </a:p>
          <a:p>
            <a:endParaRPr lang="ru-RU" i="1"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smtClean="0">
                <a:latin typeface="Times New Roman" pitchFamily="18" charset="0"/>
                <a:cs typeface="Times New Roman" pitchFamily="18" charset="0"/>
              </a:rPr>
              <a:t>Documentul</a:t>
            </a:r>
            <a:r>
              <a:rPr lang="en-US" dirty="0" smtClean="0">
                <a:latin typeface="Times New Roman" pitchFamily="18" charset="0"/>
                <a:cs typeface="Times New Roman" pitchFamily="18" charset="0"/>
              </a:rPr>
              <a:t> video</a:t>
            </a:r>
            <a:endParaRPr lang="ru-RU" dirty="0"/>
          </a:p>
        </p:txBody>
      </p:sp>
      <p:sp>
        <p:nvSpPr>
          <p:cNvPr id="3" name="Содержимое 2"/>
          <p:cNvSpPr>
            <a:spLocks noGrp="1"/>
          </p:cNvSpPr>
          <p:nvPr>
            <p:ph sz="quarter" idx="1"/>
          </p:nvPr>
        </p:nvSpPr>
        <p:spPr>
          <a:xfrm>
            <a:off x="457200" y="1600200"/>
            <a:ext cx="8363272" cy="4525963"/>
          </a:xfrm>
        </p:spPr>
        <p:txBody>
          <a:bodyPr>
            <a:normAutofit/>
          </a:bodyPr>
          <a:lstStyle/>
          <a:p>
            <a:pPr>
              <a:buNone/>
            </a:pPr>
            <a:r>
              <a:rPr lang="pt-BR" sz="2400" i="1" dirty="0" smtClean="0">
                <a:latin typeface="Times New Roman" pitchFamily="18" charset="0"/>
                <a:cs typeface="Times New Roman" pitchFamily="18" charset="0"/>
              </a:rPr>
              <a:t>Documentul video este o sursă inepuizabilă de activităţi comunicative:</a:t>
            </a:r>
          </a:p>
          <a:p>
            <a:r>
              <a:rPr lang="pt-BR" sz="2400" i="1" dirty="0" smtClean="0">
                <a:latin typeface="Times New Roman" pitchFamily="18" charset="0"/>
                <a:cs typeface="Times New Roman" pitchFamily="18" charset="0"/>
              </a:rPr>
              <a:t>înţelegerea globală a mesajului audiovizual;</a:t>
            </a:r>
          </a:p>
          <a:p>
            <a:r>
              <a:rPr lang="en-US" sz="2400" i="1" dirty="0" err="1" smtClean="0">
                <a:latin typeface="Times New Roman" pitchFamily="18" charset="0"/>
                <a:cs typeface="Times New Roman" pitchFamily="18" charset="0"/>
              </a:rPr>
              <a:t>identificarea</a:t>
            </a:r>
            <a:r>
              <a:rPr lang="en-US" sz="2400" i="1" dirty="0" smtClean="0">
                <a:latin typeface="Times New Roman" pitchFamily="18" charset="0"/>
                <a:cs typeface="Times New Roman" pitchFamily="18" charset="0"/>
              </a:rPr>
              <a:t> </a:t>
            </a:r>
            <a:r>
              <a:rPr lang="en-US" sz="2400" i="1" dirty="0" err="1" smtClean="0">
                <a:latin typeface="Times New Roman" pitchFamily="18" charset="0"/>
                <a:cs typeface="Times New Roman" pitchFamily="18" charset="0"/>
              </a:rPr>
              <a:t>informaţiilor</a:t>
            </a:r>
            <a:r>
              <a:rPr lang="en-US" sz="2400" i="1" dirty="0" smtClean="0">
                <a:latin typeface="Times New Roman" pitchFamily="18" charset="0"/>
                <a:cs typeface="Times New Roman" pitchFamily="18" charset="0"/>
              </a:rPr>
              <a:t> </a:t>
            </a:r>
            <a:r>
              <a:rPr lang="en-US" sz="2400" i="1" dirty="0" err="1" smtClean="0">
                <a:latin typeface="Times New Roman" pitchFamily="18" charset="0"/>
                <a:cs typeface="Times New Roman" pitchFamily="18" charset="0"/>
              </a:rPr>
              <a:t>esenţiale</a:t>
            </a:r>
            <a:r>
              <a:rPr lang="en-US" sz="2400" i="1" dirty="0" smtClean="0">
                <a:latin typeface="Times New Roman" pitchFamily="18" charset="0"/>
                <a:cs typeface="Times New Roman" pitchFamily="18" charset="0"/>
              </a:rPr>
              <a:t> </a:t>
            </a:r>
            <a:r>
              <a:rPr lang="en-US" sz="2400" i="1" dirty="0" err="1" smtClean="0">
                <a:latin typeface="Times New Roman" pitchFamily="18" charset="0"/>
                <a:cs typeface="Times New Roman" pitchFamily="18" charset="0"/>
              </a:rPr>
              <a:t>dintr</a:t>
            </a:r>
            <a:r>
              <a:rPr lang="en-US" sz="2400" i="1" dirty="0" smtClean="0">
                <a:latin typeface="Times New Roman" pitchFamily="18" charset="0"/>
                <a:cs typeface="Times New Roman" pitchFamily="18" charset="0"/>
              </a:rPr>
              <a:t>-un </a:t>
            </a:r>
            <a:r>
              <a:rPr lang="en-US" sz="2400" i="1" dirty="0" err="1" smtClean="0">
                <a:latin typeface="Times New Roman" pitchFamily="18" charset="0"/>
                <a:cs typeface="Times New Roman" pitchFamily="18" charset="0"/>
              </a:rPr>
              <a:t>mesaj</a:t>
            </a:r>
            <a:r>
              <a:rPr lang="en-US" sz="2400" i="1" dirty="0" smtClean="0">
                <a:latin typeface="Times New Roman" pitchFamily="18" charset="0"/>
                <a:cs typeface="Times New Roman" pitchFamily="18" charset="0"/>
              </a:rPr>
              <a:t> </a:t>
            </a:r>
            <a:r>
              <a:rPr lang="en-US" sz="2400" i="1" dirty="0" err="1" smtClean="0">
                <a:latin typeface="Times New Roman" pitchFamily="18" charset="0"/>
                <a:cs typeface="Times New Roman" pitchFamily="18" charset="0"/>
              </a:rPr>
              <a:t>audiovizual</a:t>
            </a:r>
            <a:r>
              <a:rPr lang="en-US" sz="2400" i="1" dirty="0" smtClean="0">
                <a:latin typeface="Times New Roman" pitchFamily="18" charset="0"/>
                <a:cs typeface="Times New Roman" pitchFamily="18" charset="0"/>
              </a:rPr>
              <a:t>;</a:t>
            </a:r>
          </a:p>
          <a:p>
            <a:r>
              <a:rPr lang="it-IT" sz="2400" i="1" dirty="0" smtClean="0">
                <a:latin typeface="Times New Roman" pitchFamily="18" charset="0"/>
                <a:cs typeface="Times New Roman" pitchFamily="18" charset="0"/>
              </a:rPr>
              <a:t>compararea limbajului cinematografic cu cel al textului scris; </a:t>
            </a:r>
          </a:p>
          <a:p>
            <a:r>
              <a:rPr lang="vi-VN" sz="2400" i="1" dirty="0" smtClean="0">
                <a:latin typeface="Times New Roman" pitchFamily="18" charset="0"/>
                <a:cs typeface="Times New Roman" pitchFamily="18" charset="0"/>
              </a:rPr>
              <a:t>constatarea diferenţelor dintre opera literară şi ecranizarea ei;</a:t>
            </a:r>
          </a:p>
          <a:p>
            <a:r>
              <a:rPr lang="vi-VN" sz="2400" i="1" dirty="0" smtClean="0">
                <a:latin typeface="Times New Roman" pitchFamily="18" charset="0"/>
                <a:cs typeface="Times New Roman" pitchFamily="18" charset="0"/>
              </a:rPr>
              <a:t>stabilirea rolului modalităţilor de exprimare cinematografică (imaginea, coloana sonoră, poziţia, gestul, mimica, dialogul);</a:t>
            </a:r>
            <a:endParaRPr lang="ro-RO" sz="2400" i="1" dirty="0" smtClean="0">
              <a:latin typeface="Times New Roman" pitchFamily="18" charset="0"/>
              <a:cs typeface="Times New Roman" pitchFamily="18" charset="0"/>
            </a:endParaRPr>
          </a:p>
          <a:p>
            <a:r>
              <a:rPr lang="it-IT" sz="2400" i="1" dirty="0" smtClean="0">
                <a:latin typeface="Times New Roman" pitchFamily="18" charset="0"/>
                <a:cs typeface="Times New Roman" pitchFamily="18" charset="0"/>
              </a:rPr>
              <a:t> exprimarea propriilor opinii şi trăiri.</a:t>
            </a:r>
            <a:endParaRPr lang="ru-RU" sz="2400" i="1"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err="1" smtClean="0">
                <a:latin typeface="Times New Roman" pitchFamily="18" charset="0"/>
                <a:cs typeface="Times New Roman" pitchFamily="18" charset="0"/>
              </a:rPr>
              <a:t>Documentul</a:t>
            </a:r>
            <a:r>
              <a:rPr lang="en-US" dirty="0" smtClean="0">
                <a:latin typeface="Times New Roman" pitchFamily="18" charset="0"/>
                <a:cs typeface="Times New Roman" pitchFamily="18" charset="0"/>
              </a:rPr>
              <a:t> video</a:t>
            </a:r>
            <a:endParaRPr lang="ru-RU" dirty="0"/>
          </a:p>
        </p:txBody>
      </p:sp>
      <p:sp>
        <p:nvSpPr>
          <p:cNvPr id="3" name="Содержимое 2"/>
          <p:cNvSpPr>
            <a:spLocks noGrp="1"/>
          </p:cNvSpPr>
          <p:nvPr>
            <p:ph sz="quarter" idx="1"/>
          </p:nvPr>
        </p:nvSpPr>
        <p:spPr/>
        <p:txBody>
          <a:bodyPr>
            <a:normAutofit fontScale="85000" lnSpcReduction="20000"/>
          </a:bodyPr>
          <a:lstStyle/>
          <a:p>
            <a:pPr>
              <a:buNone/>
            </a:pPr>
            <a:r>
              <a:rPr lang="ro-RO" i="1" dirty="0" smtClean="0">
                <a:latin typeface="Times New Roman" pitchFamily="18" charset="0"/>
                <a:cs typeface="Times New Roman" pitchFamily="18" charset="0"/>
              </a:rPr>
              <a:t>	</a:t>
            </a:r>
            <a:r>
              <a:rPr lang="vi-VN" i="1" dirty="0" smtClean="0">
                <a:latin typeface="Times New Roman" pitchFamily="18" charset="0"/>
                <a:cs typeface="Times New Roman" pitchFamily="18" charset="0"/>
              </a:rPr>
              <a:t>Tehnica prevede anumite cerinţe faţă de utilizarea mijloacelor didactice:</a:t>
            </a:r>
          </a:p>
          <a:p>
            <a:r>
              <a:rPr lang="vi-VN" i="1" dirty="0" smtClean="0">
                <a:latin typeface="Times New Roman" pitchFamily="18" charset="0"/>
                <a:cs typeface="Times New Roman" pitchFamily="18" charset="0"/>
              </a:rPr>
              <a:t>Pregătirea elevilor pentru vizionarea documentului video (</a:t>
            </a:r>
            <a:r>
              <a:rPr lang="ru-RU" i="1" dirty="0" smtClean="0">
                <a:latin typeface="Times New Roman" pitchFamily="18" charset="0"/>
                <a:cs typeface="Times New Roman" pitchFamily="18" charset="0"/>
              </a:rPr>
              <a:t>о</a:t>
            </a:r>
            <a:r>
              <a:rPr lang="vi-VN" i="1" dirty="0" smtClean="0">
                <a:latin typeface="Times New Roman" pitchFamily="18" charset="0"/>
                <a:cs typeface="Times New Roman" pitchFamily="18" charset="0"/>
              </a:rPr>
              <a:t>nsuşirea lexicului necesar pentru realizarea activităţii, lucrul cu textul literar: caracterizarea personajelor, interpretarea momentelor-cheie, formarea deprinderilor de aplicare a tehnicii alese etc.).</a:t>
            </a:r>
          </a:p>
          <a:p>
            <a:r>
              <a:rPr lang="vi-VN" i="1" dirty="0" smtClean="0">
                <a:latin typeface="Times New Roman" pitchFamily="18" charset="0"/>
                <a:cs typeface="Times New Roman" pitchFamily="18" charset="0"/>
              </a:rPr>
              <a:t>Dirijarea receptării mesajului vizual sau sonor (profesorul intervine cu explicaţii şi comentarii </a:t>
            </a:r>
            <a:r>
              <a:rPr lang="ru-RU" i="1" dirty="0" smtClean="0">
                <a:latin typeface="Times New Roman" pitchFamily="18" charset="0"/>
                <a:cs typeface="Times New Roman" pitchFamily="18" charset="0"/>
              </a:rPr>
              <a:t>о</a:t>
            </a:r>
            <a:r>
              <a:rPr lang="vi-VN" i="1" dirty="0" smtClean="0">
                <a:latin typeface="Times New Roman" pitchFamily="18" charset="0"/>
                <a:cs typeface="Times New Roman" pitchFamily="18" charset="0"/>
              </a:rPr>
              <a:t>n caz de necesitate, propune vizionarea repetată a unor secvenţe dacă acestea au fost trecute cu vederea sau </a:t>
            </a:r>
            <a:r>
              <a:rPr lang="ru-RU" i="1" dirty="0" smtClean="0">
                <a:latin typeface="Times New Roman" pitchFamily="18" charset="0"/>
                <a:cs typeface="Times New Roman" pitchFamily="18" charset="0"/>
              </a:rPr>
              <a:t>о</a:t>
            </a:r>
            <a:r>
              <a:rPr lang="vi-VN" i="1" dirty="0" smtClean="0">
                <a:latin typeface="Times New Roman" pitchFamily="18" charset="0"/>
                <a:cs typeface="Times New Roman" pitchFamily="18" charset="0"/>
              </a:rPr>
              <a:t>nţelese eronat).</a:t>
            </a:r>
          </a:p>
          <a:p>
            <a:r>
              <a:rPr lang="vi-VN" i="1" dirty="0" smtClean="0">
                <a:latin typeface="Times New Roman" pitchFamily="18" charset="0"/>
                <a:cs typeface="Times New Roman" pitchFamily="18" charset="0"/>
              </a:rPr>
              <a:t>Valorificarea observaţiilor elevilor (presupune analiza activităţii, formularea concluziilor).</a:t>
            </a:r>
            <a:endParaRPr lang="ru-RU" i="1"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en-US" sz="3600" dirty="0" err="1" smtClean="0">
                <a:latin typeface="Times New Roman" pitchFamily="18" charset="0"/>
                <a:cs typeface="Times New Roman" pitchFamily="18" charset="0"/>
              </a:rPr>
              <a:t>Subiectul</a:t>
            </a:r>
            <a:r>
              <a:rPr lang="en-US" sz="3600" dirty="0" smtClean="0">
                <a:latin typeface="Times New Roman" pitchFamily="18" charset="0"/>
                <a:cs typeface="Times New Roman" pitchFamily="18" charset="0"/>
              </a:rPr>
              <a:t>: M. </a:t>
            </a:r>
            <a:r>
              <a:rPr lang="en-US" sz="3600" dirty="0" err="1" smtClean="0">
                <a:latin typeface="Times New Roman" pitchFamily="18" charset="0"/>
                <a:cs typeface="Times New Roman" pitchFamily="18" charset="0"/>
              </a:rPr>
              <a:t>Sadoveanu</a:t>
            </a:r>
            <a:r>
              <a:rPr lang="en-US" sz="3600" dirty="0" smtClean="0">
                <a:latin typeface="Times New Roman" pitchFamily="18" charset="0"/>
                <a:cs typeface="Times New Roman" pitchFamily="18" charset="0"/>
              </a:rPr>
              <a:t>, </a:t>
            </a:r>
            <a:r>
              <a:rPr lang="en-US" sz="3600" i="1" dirty="0" err="1" smtClean="0">
                <a:latin typeface="Times New Roman" pitchFamily="18" charset="0"/>
                <a:cs typeface="Times New Roman" pitchFamily="18" charset="0"/>
              </a:rPr>
              <a:t>Baltagul</a:t>
            </a:r>
            <a:r>
              <a:rPr lang="en-US" sz="3600" i="1" dirty="0" smtClean="0">
                <a:latin typeface="Times New Roman" pitchFamily="18" charset="0"/>
                <a:cs typeface="Times New Roman" pitchFamily="18" charset="0"/>
              </a:rPr>
              <a:t>, </a:t>
            </a:r>
            <a:r>
              <a:rPr lang="en-US" sz="3600" i="1" dirty="0" err="1" smtClean="0">
                <a:latin typeface="Times New Roman" pitchFamily="18" charset="0"/>
                <a:cs typeface="Times New Roman" pitchFamily="18" charset="0"/>
              </a:rPr>
              <a:t>clasa</a:t>
            </a:r>
            <a:r>
              <a:rPr lang="en-US" sz="3600" i="1" dirty="0" smtClean="0">
                <a:latin typeface="Times New Roman" pitchFamily="18" charset="0"/>
                <a:cs typeface="Times New Roman" pitchFamily="18" charset="0"/>
              </a:rPr>
              <a:t> a XI-a</a:t>
            </a:r>
            <a:endParaRPr lang="ru-RU" dirty="0"/>
          </a:p>
        </p:txBody>
      </p:sp>
      <p:sp>
        <p:nvSpPr>
          <p:cNvPr id="3" name="Прямоугольник 2"/>
          <p:cNvSpPr/>
          <p:nvPr/>
        </p:nvSpPr>
        <p:spPr>
          <a:xfrm>
            <a:off x="571472" y="1928802"/>
            <a:ext cx="8064896" cy="1015663"/>
          </a:xfrm>
          <a:prstGeom prst="rect">
            <a:avLst/>
          </a:prstGeom>
        </p:spPr>
        <p:txBody>
          <a:bodyPr wrap="square">
            <a:spAutoFit/>
          </a:bodyPr>
          <a:lstStyle/>
          <a:p>
            <a:r>
              <a:rPr lang="ro-RO" sz="2000" dirty="0" smtClean="0">
                <a:latin typeface="Times New Roman" pitchFamily="18" charset="0"/>
                <a:cs typeface="Times New Roman" pitchFamily="18" charset="0"/>
              </a:rPr>
              <a:t>	</a:t>
            </a:r>
            <a:r>
              <a:rPr lang="vi-VN" sz="2000" dirty="0" smtClean="0">
                <a:latin typeface="Times New Roman" pitchFamily="18" charset="0"/>
                <a:cs typeface="Times New Roman" pitchFamily="18" charset="0"/>
              </a:rPr>
              <a:t>Documentul video: Baltagul, 1969, regia: Mircea Mureșan, distribuţia: Vitoria – Margarita Lozano, Calistrat Bogza – Folco Lulli, Gheorghiţă – Paul Misai.</a:t>
            </a:r>
            <a:endParaRPr lang="ru-RU" sz="20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vi-VN" sz="4000" b="1" dirty="0"/>
              <a:t>Activităţi de învăţare şi evaluare</a:t>
            </a:r>
            <a:r>
              <a:rPr lang="vi-VN" b="1" dirty="0"/>
              <a:t>	</a:t>
            </a:r>
            <a:endParaRPr lang="ru-RU" dirty="0"/>
          </a:p>
        </p:txBody>
      </p:sp>
      <p:sp>
        <p:nvSpPr>
          <p:cNvPr id="3" name="Содержимое 2"/>
          <p:cNvSpPr>
            <a:spLocks noGrp="1"/>
          </p:cNvSpPr>
          <p:nvPr>
            <p:ph sz="quarter" idx="1"/>
          </p:nvPr>
        </p:nvSpPr>
        <p:spPr>
          <a:xfrm>
            <a:off x="457200" y="1600200"/>
            <a:ext cx="8229600" cy="4925144"/>
          </a:xfrm>
        </p:spPr>
        <p:txBody>
          <a:bodyPr>
            <a:normAutofit fontScale="25000" lnSpcReduction="20000"/>
          </a:bodyPr>
          <a:lstStyle/>
          <a:p>
            <a:pPr>
              <a:buNone/>
            </a:pPr>
            <a:r>
              <a:rPr lang="ro-RO" i="1" dirty="0" smtClean="0">
                <a:latin typeface="Times New Roman" pitchFamily="18" charset="0"/>
                <a:cs typeface="Times New Roman" pitchFamily="18" charset="0"/>
              </a:rPr>
              <a:t>	</a:t>
            </a:r>
            <a:r>
              <a:rPr lang="vi-VN" sz="9600" b="1" i="1" dirty="0" smtClean="0">
                <a:latin typeface="Times New Roman" pitchFamily="18" charset="0"/>
                <a:cs typeface="Times New Roman" pitchFamily="18" charset="0"/>
              </a:rPr>
              <a:t>Urmăriţi </a:t>
            </a:r>
            <a:r>
              <a:rPr lang="vi-VN" sz="9600" b="1" i="1" dirty="0">
                <a:latin typeface="Times New Roman" pitchFamily="18" charset="0"/>
                <a:cs typeface="Times New Roman" pitchFamily="18" charset="0"/>
              </a:rPr>
              <a:t>secvenţa video şi răspundeţi la întrebări</a:t>
            </a:r>
            <a:r>
              <a:rPr lang="vi-VN" sz="9600" b="1" i="1" dirty="0" smtClean="0">
                <a:latin typeface="Times New Roman" pitchFamily="18" charset="0"/>
                <a:cs typeface="Times New Roman" pitchFamily="18" charset="0"/>
              </a:rPr>
              <a:t>.</a:t>
            </a:r>
            <a:r>
              <a:rPr lang="ro-RO" sz="9600" b="1" i="1" dirty="0" smtClean="0">
                <a:latin typeface="Times New Roman" pitchFamily="18" charset="0"/>
                <a:cs typeface="Times New Roman" pitchFamily="18" charset="0"/>
              </a:rPr>
              <a:t> </a:t>
            </a:r>
            <a:r>
              <a:rPr lang="en-US" sz="9600" b="1" i="1" dirty="0" smtClean="0">
                <a:latin typeface="Times New Roman" pitchFamily="18" charset="0"/>
                <a:cs typeface="Times New Roman" pitchFamily="18" charset="0"/>
              </a:rPr>
              <a:t>(</a:t>
            </a:r>
            <a:r>
              <a:rPr lang="en-US" sz="9600" b="1" i="1" dirty="0" err="1">
                <a:latin typeface="Times New Roman" pitchFamily="18" charset="0"/>
                <a:cs typeface="Times New Roman" pitchFamily="18" charset="0"/>
              </a:rPr>
              <a:t>Discuţie</a:t>
            </a:r>
            <a:r>
              <a:rPr lang="en-US" sz="9600" b="1" i="1" dirty="0">
                <a:latin typeface="Times New Roman" pitchFamily="18" charset="0"/>
                <a:cs typeface="Times New Roman" pitchFamily="18" charset="0"/>
              </a:rPr>
              <a:t> </a:t>
            </a:r>
            <a:r>
              <a:rPr lang="en-US" sz="9600" b="1" i="1" dirty="0" err="1">
                <a:latin typeface="Times New Roman" pitchFamily="18" charset="0"/>
                <a:cs typeface="Times New Roman" pitchFamily="18" charset="0"/>
              </a:rPr>
              <a:t>în</a:t>
            </a:r>
            <a:r>
              <a:rPr lang="en-US" sz="9600" b="1" i="1" dirty="0">
                <a:latin typeface="Times New Roman" pitchFamily="18" charset="0"/>
                <a:cs typeface="Times New Roman" pitchFamily="18" charset="0"/>
              </a:rPr>
              <a:t> </a:t>
            </a:r>
            <a:r>
              <a:rPr lang="en-US" sz="9600" b="1" i="1" dirty="0" err="1">
                <a:latin typeface="Times New Roman" pitchFamily="18" charset="0"/>
                <a:cs typeface="Times New Roman" pitchFamily="18" charset="0"/>
              </a:rPr>
              <a:t>plen</a:t>
            </a:r>
            <a:r>
              <a:rPr lang="en-US" sz="9600" b="1" i="1" dirty="0" smtClean="0">
                <a:latin typeface="Times New Roman" pitchFamily="18" charset="0"/>
                <a:cs typeface="Times New Roman" pitchFamily="18" charset="0"/>
              </a:rPr>
              <a:t>)</a:t>
            </a:r>
            <a:endParaRPr lang="ro-RO" sz="9600" b="1" i="1" dirty="0" smtClean="0">
              <a:latin typeface="Times New Roman" pitchFamily="18" charset="0"/>
              <a:cs typeface="Times New Roman" pitchFamily="18" charset="0"/>
            </a:endParaRPr>
          </a:p>
          <a:p>
            <a:pPr>
              <a:buNone/>
            </a:pPr>
            <a:endParaRPr lang="en-US" b="1" i="1" dirty="0">
              <a:latin typeface="Times New Roman" pitchFamily="18" charset="0"/>
              <a:cs typeface="Times New Roman" pitchFamily="18" charset="0"/>
            </a:endParaRPr>
          </a:p>
          <a:p>
            <a:r>
              <a:rPr lang="vi-VN" sz="8000" i="1" dirty="0" smtClean="0">
                <a:latin typeface="Times New Roman" pitchFamily="18" charset="0"/>
                <a:cs typeface="Times New Roman" pitchFamily="18" charset="0"/>
              </a:rPr>
              <a:t>Care </a:t>
            </a:r>
            <a:r>
              <a:rPr lang="vi-VN" sz="8000" i="1" dirty="0">
                <a:latin typeface="Times New Roman" pitchFamily="18" charset="0"/>
                <a:cs typeface="Times New Roman" pitchFamily="18" charset="0"/>
              </a:rPr>
              <a:t>este rolul peisajelor ce ilustrează spusele Vitoriei?</a:t>
            </a:r>
          </a:p>
          <a:p>
            <a:r>
              <a:rPr lang="vi-VN" sz="8000" i="1" dirty="0" smtClean="0">
                <a:latin typeface="Times New Roman" pitchFamily="18" charset="0"/>
                <a:cs typeface="Times New Roman" pitchFamily="18" charset="0"/>
              </a:rPr>
              <a:t>Cum </a:t>
            </a:r>
            <a:r>
              <a:rPr lang="vi-VN" sz="8000" i="1" dirty="0">
                <a:latin typeface="Times New Roman" pitchFamily="18" charset="0"/>
                <a:cs typeface="Times New Roman" pitchFamily="18" charset="0"/>
              </a:rPr>
              <a:t>evoluează tonul vocii lui Calistrat Bogza în timpul alocuţiunii Vitoriei?</a:t>
            </a:r>
          </a:p>
          <a:p>
            <a:r>
              <a:rPr lang="it-IT" sz="8000" i="1" dirty="0" smtClean="0">
                <a:latin typeface="Times New Roman" pitchFamily="18" charset="0"/>
                <a:cs typeface="Times New Roman" pitchFamily="18" charset="0"/>
              </a:rPr>
              <a:t>Prin </a:t>
            </a:r>
            <a:r>
              <a:rPr lang="it-IT" sz="8000" i="1" dirty="0">
                <a:latin typeface="Times New Roman" pitchFamily="18" charset="0"/>
                <a:cs typeface="Times New Roman" pitchFamily="18" charset="0"/>
              </a:rPr>
              <a:t>ce cuvinte Vitoria dezlănţuie mînia lui Bogza?</a:t>
            </a:r>
          </a:p>
          <a:p>
            <a:r>
              <a:rPr lang="vi-VN" sz="8000" i="1" dirty="0" smtClean="0">
                <a:latin typeface="Times New Roman" pitchFamily="18" charset="0"/>
                <a:cs typeface="Times New Roman" pitchFamily="18" charset="0"/>
              </a:rPr>
              <a:t>De </a:t>
            </a:r>
            <a:r>
              <a:rPr lang="vi-VN" sz="8000" i="1" dirty="0">
                <a:latin typeface="Times New Roman" pitchFamily="18" charset="0"/>
                <a:cs typeface="Times New Roman" pitchFamily="18" charset="0"/>
              </a:rPr>
              <a:t>ce Vitoria pretinde ca Bogza să mărturisească public motivul crimei?</a:t>
            </a:r>
          </a:p>
          <a:p>
            <a:r>
              <a:rPr lang="vi-VN" sz="8000" i="1" dirty="0" smtClean="0">
                <a:latin typeface="Times New Roman" pitchFamily="18" charset="0"/>
                <a:cs typeface="Times New Roman" pitchFamily="18" charset="0"/>
              </a:rPr>
              <a:t>Ce </a:t>
            </a:r>
            <a:r>
              <a:rPr lang="vi-VN" sz="8000" i="1" dirty="0">
                <a:latin typeface="Times New Roman" pitchFamily="18" charset="0"/>
                <a:cs typeface="Times New Roman" pitchFamily="18" charset="0"/>
              </a:rPr>
              <a:t>semnificaţie are fraza „Dumnezeu să te ierte!”: iertare convenţională sau iertare sinceră omenească?</a:t>
            </a:r>
          </a:p>
          <a:p>
            <a:r>
              <a:rPr lang="pt-BR" sz="8000" i="1" dirty="0" smtClean="0">
                <a:latin typeface="Times New Roman" pitchFamily="18" charset="0"/>
                <a:cs typeface="Times New Roman" pitchFamily="18" charset="0"/>
              </a:rPr>
              <a:t>Cum </a:t>
            </a:r>
            <a:r>
              <a:rPr lang="pt-BR" sz="8000" i="1" dirty="0">
                <a:latin typeface="Times New Roman" pitchFamily="18" charset="0"/>
                <a:cs typeface="Times New Roman" pitchFamily="18" charset="0"/>
              </a:rPr>
              <a:t>credeţi, de ce pedepsirea vinovaţilor are loc la apusul soarelui?</a:t>
            </a:r>
          </a:p>
          <a:p>
            <a:r>
              <a:rPr lang="en-US" sz="8000" i="1" dirty="0" err="1" smtClean="0">
                <a:latin typeface="Times New Roman" pitchFamily="18" charset="0"/>
                <a:cs typeface="Times New Roman" pitchFamily="18" charset="0"/>
              </a:rPr>
              <a:t>Imaginea</a:t>
            </a:r>
            <a:r>
              <a:rPr lang="en-US" sz="8000" i="1" dirty="0" smtClean="0">
                <a:latin typeface="Times New Roman" pitchFamily="18" charset="0"/>
                <a:cs typeface="Times New Roman" pitchFamily="18" charset="0"/>
              </a:rPr>
              <a:t> </a:t>
            </a:r>
            <a:r>
              <a:rPr lang="en-US" sz="8000" i="1" dirty="0" err="1">
                <a:latin typeface="Times New Roman" pitchFamily="18" charset="0"/>
                <a:cs typeface="Times New Roman" pitchFamily="18" charset="0"/>
              </a:rPr>
              <a:t>baltagului</a:t>
            </a:r>
            <a:r>
              <a:rPr lang="en-US" sz="8000" i="1" dirty="0">
                <a:latin typeface="Times New Roman" pitchFamily="18" charset="0"/>
                <a:cs typeface="Times New Roman" pitchFamily="18" charset="0"/>
              </a:rPr>
              <a:t> </a:t>
            </a:r>
            <a:r>
              <a:rPr lang="en-US" sz="8000" i="1" dirty="0" err="1">
                <a:latin typeface="Times New Roman" pitchFamily="18" charset="0"/>
                <a:cs typeface="Times New Roman" pitchFamily="18" charset="0"/>
              </a:rPr>
              <a:t>apare</a:t>
            </a:r>
            <a:r>
              <a:rPr lang="en-US" sz="8000" i="1" dirty="0">
                <a:latin typeface="Times New Roman" pitchFamily="18" charset="0"/>
                <a:cs typeface="Times New Roman" pitchFamily="18" charset="0"/>
              </a:rPr>
              <a:t> de </a:t>
            </a:r>
            <a:r>
              <a:rPr lang="en-US" sz="8000" i="1" dirty="0" err="1">
                <a:latin typeface="Times New Roman" pitchFamily="18" charset="0"/>
                <a:cs typeface="Times New Roman" pitchFamily="18" charset="0"/>
              </a:rPr>
              <a:t>mai</a:t>
            </a:r>
            <a:r>
              <a:rPr lang="en-US" sz="8000" i="1" dirty="0">
                <a:latin typeface="Times New Roman" pitchFamily="18" charset="0"/>
                <a:cs typeface="Times New Roman" pitchFamily="18" charset="0"/>
              </a:rPr>
              <a:t> </a:t>
            </a:r>
            <a:r>
              <a:rPr lang="en-US" sz="8000" i="1" dirty="0" err="1">
                <a:latin typeface="Times New Roman" pitchFamily="18" charset="0"/>
                <a:cs typeface="Times New Roman" pitchFamily="18" charset="0"/>
              </a:rPr>
              <a:t>multe</a:t>
            </a:r>
            <a:r>
              <a:rPr lang="en-US" sz="8000" i="1" dirty="0">
                <a:latin typeface="Times New Roman" pitchFamily="18" charset="0"/>
                <a:cs typeface="Times New Roman" pitchFamily="18" charset="0"/>
              </a:rPr>
              <a:t> </a:t>
            </a:r>
            <a:r>
              <a:rPr lang="en-US" sz="8000" i="1" dirty="0" err="1">
                <a:latin typeface="Times New Roman" pitchFamily="18" charset="0"/>
                <a:cs typeface="Times New Roman" pitchFamily="18" charset="0"/>
              </a:rPr>
              <a:t>ori</a:t>
            </a:r>
            <a:r>
              <a:rPr lang="en-US" sz="8000" i="1" dirty="0">
                <a:latin typeface="Times New Roman" pitchFamily="18" charset="0"/>
                <a:cs typeface="Times New Roman" pitchFamily="18" charset="0"/>
              </a:rPr>
              <a:t>. </a:t>
            </a:r>
            <a:r>
              <a:rPr lang="en-US" sz="8000" i="1" dirty="0" err="1">
                <a:latin typeface="Times New Roman" pitchFamily="18" charset="0"/>
                <a:cs typeface="Times New Roman" pitchFamily="18" charset="0"/>
              </a:rPr>
              <a:t>Cînd</a:t>
            </a:r>
            <a:r>
              <a:rPr lang="en-US" sz="8000" i="1" dirty="0">
                <a:latin typeface="Times New Roman" pitchFamily="18" charset="0"/>
                <a:cs typeface="Times New Roman" pitchFamily="18" charset="0"/>
              </a:rPr>
              <a:t> </a:t>
            </a:r>
            <a:r>
              <a:rPr lang="en-US" sz="8000" i="1" dirty="0" err="1">
                <a:latin typeface="Times New Roman" pitchFamily="18" charset="0"/>
                <a:cs typeface="Times New Roman" pitchFamily="18" charset="0"/>
              </a:rPr>
              <a:t>anume</a:t>
            </a:r>
            <a:r>
              <a:rPr lang="en-US" sz="8000" i="1" dirty="0">
                <a:latin typeface="Times New Roman" pitchFamily="18" charset="0"/>
                <a:cs typeface="Times New Roman" pitchFamily="18" charset="0"/>
              </a:rPr>
              <a:t>? </a:t>
            </a:r>
            <a:r>
              <a:rPr lang="en-US" sz="8000" i="1" dirty="0" err="1">
                <a:latin typeface="Times New Roman" pitchFamily="18" charset="0"/>
                <a:cs typeface="Times New Roman" pitchFamily="18" charset="0"/>
              </a:rPr>
              <a:t>Ce</a:t>
            </a:r>
            <a:r>
              <a:rPr lang="en-US" sz="8000" i="1" dirty="0">
                <a:latin typeface="Times New Roman" pitchFamily="18" charset="0"/>
                <a:cs typeface="Times New Roman" pitchFamily="18" charset="0"/>
              </a:rPr>
              <a:t> </a:t>
            </a:r>
            <a:r>
              <a:rPr lang="en-US" sz="8000" i="1" dirty="0" err="1">
                <a:latin typeface="Times New Roman" pitchFamily="18" charset="0"/>
                <a:cs typeface="Times New Roman" pitchFamily="18" charset="0"/>
              </a:rPr>
              <a:t>mesaj</a:t>
            </a:r>
            <a:r>
              <a:rPr lang="en-US" sz="8000" i="1" dirty="0">
                <a:latin typeface="Times New Roman" pitchFamily="18" charset="0"/>
                <a:cs typeface="Times New Roman" pitchFamily="18" charset="0"/>
              </a:rPr>
              <a:t> </a:t>
            </a:r>
            <a:r>
              <a:rPr lang="en-US" sz="8000" i="1" dirty="0" err="1">
                <a:latin typeface="Times New Roman" pitchFamily="18" charset="0"/>
                <a:cs typeface="Times New Roman" pitchFamily="18" charset="0"/>
              </a:rPr>
              <a:t>transmite</a:t>
            </a:r>
            <a:r>
              <a:rPr lang="en-US" sz="8000" i="1" dirty="0">
                <a:latin typeface="Times New Roman" pitchFamily="18" charset="0"/>
                <a:cs typeface="Times New Roman" pitchFamily="18" charset="0"/>
              </a:rPr>
              <a:t> </a:t>
            </a:r>
            <a:r>
              <a:rPr lang="en-US" sz="8000" i="1" dirty="0" err="1">
                <a:latin typeface="Times New Roman" pitchFamily="18" charset="0"/>
                <a:cs typeface="Times New Roman" pitchFamily="18" charset="0"/>
              </a:rPr>
              <a:t>baltagul</a:t>
            </a:r>
            <a:r>
              <a:rPr lang="en-US" sz="8000" i="1" dirty="0">
                <a:latin typeface="Times New Roman" pitchFamily="18" charset="0"/>
                <a:cs typeface="Times New Roman" pitchFamily="18" charset="0"/>
              </a:rPr>
              <a:t> la </a:t>
            </a:r>
            <a:r>
              <a:rPr lang="en-US" sz="8000" i="1" dirty="0" err="1">
                <a:latin typeface="Times New Roman" pitchFamily="18" charset="0"/>
                <a:cs typeface="Times New Roman" pitchFamily="18" charset="0"/>
              </a:rPr>
              <a:t>fiecare</a:t>
            </a:r>
            <a:r>
              <a:rPr lang="en-US" sz="8000" i="1" dirty="0">
                <a:latin typeface="Times New Roman" pitchFamily="18" charset="0"/>
                <a:cs typeface="Times New Roman" pitchFamily="18" charset="0"/>
              </a:rPr>
              <a:t> </a:t>
            </a:r>
            <a:r>
              <a:rPr lang="en-US" sz="8000" i="1" dirty="0" err="1">
                <a:latin typeface="Times New Roman" pitchFamily="18" charset="0"/>
                <a:cs typeface="Times New Roman" pitchFamily="18" charset="0"/>
              </a:rPr>
              <a:t>apariţie</a:t>
            </a:r>
            <a:r>
              <a:rPr lang="en-US" sz="8000" i="1" dirty="0">
                <a:latin typeface="Times New Roman" pitchFamily="18" charset="0"/>
                <a:cs typeface="Times New Roman" pitchFamily="18" charset="0"/>
              </a:rPr>
              <a:t> a </a:t>
            </a:r>
            <a:r>
              <a:rPr lang="en-US" sz="8000" i="1" dirty="0" err="1">
                <a:latin typeface="Times New Roman" pitchFamily="18" charset="0"/>
                <a:cs typeface="Times New Roman" pitchFamily="18" charset="0"/>
              </a:rPr>
              <a:t>sa</a:t>
            </a:r>
            <a:r>
              <a:rPr lang="en-US" sz="8000" i="1" dirty="0">
                <a:latin typeface="Times New Roman" pitchFamily="18" charset="0"/>
                <a:cs typeface="Times New Roman" pitchFamily="18" charset="0"/>
              </a:rPr>
              <a:t>?</a:t>
            </a:r>
          </a:p>
          <a:p>
            <a:r>
              <a:rPr lang="vi-VN" sz="8000" i="1" dirty="0" smtClean="0">
                <a:latin typeface="Times New Roman" pitchFamily="18" charset="0"/>
                <a:cs typeface="Times New Roman" pitchFamily="18" charset="0"/>
              </a:rPr>
              <a:t>Cum </a:t>
            </a:r>
            <a:r>
              <a:rPr lang="vi-VN" sz="8000" i="1" dirty="0">
                <a:latin typeface="Times New Roman" pitchFamily="18" charset="0"/>
                <a:cs typeface="Times New Roman" pitchFamily="18" charset="0"/>
              </a:rPr>
              <a:t>a marcat deznodămîntul starea de spirit a personajelor?</a:t>
            </a:r>
          </a:p>
          <a:p>
            <a:r>
              <a:rPr lang="vi-VN" sz="8000" i="1" dirty="0" smtClean="0">
                <a:latin typeface="Times New Roman" pitchFamily="18" charset="0"/>
                <a:cs typeface="Times New Roman" pitchFamily="18" charset="0"/>
              </a:rPr>
              <a:t>Finalul </a:t>
            </a:r>
            <a:r>
              <a:rPr lang="vi-VN" sz="8000" i="1" dirty="0">
                <a:latin typeface="Times New Roman" pitchFamily="18" charset="0"/>
                <a:cs typeface="Times New Roman" pitchFamily="18" charset="0"/>
              </a:rPr>
              <a:t>este moralizator. Ce concluzii aţi tras în urma vizionării fragmentului?</a:t>
            </a:r>
          </a:p>
          <a:p>
            <a:r>
              <a:rPr lang="en-US" sz="8000" i="1" dirty="0" smtClean="0">
                <a:latin typeface="Times New Roman" pitchFamily="18" charset="0"/>
                <a:cs typeface="Times New Roman" pitchFamily="18" charset="0"/>
              </a:rPr>
              <a:t>Cum </a:t>
            </a:r>
            <a:r>
              <a:rPr lang="en-US" sz="8000" i="1" dirty="0" err="1">
                <a:latin typeface="Times New Roman" pitchFamily="18" charset="0"/>
                <a:cs typeface="Times New Roman" pitchFamily="18" charset="0"/>
              </a:rPr>
              <a:t>vedeţi</a:t>
            </a:r>
            <a:r>
              <a:rPr lang="en-US" sz="8000" i="1" dirty="0">
                <a:latin typeface="Times New Roman" pitchFamily="18" charset="0"/>
                <a:cs typeface="Times New Roman" pitchFamily="18" charset="0"/>
              </a:rPr>
              <a:t> </a:t>
            </a:r>
            <a:r>
              <a:rPr lang="en-US" sz="8000" i="1" dirty="0" err="1">
                <a:latin typeface="Times New Roman" pitchFamily="18" charset="0"/>
                <a:cs typeface="Times New Roman" pitchFamily="18" charset="0"/>
              </a:rPr>
              <a:t>voi</a:t>
            </a:r>
            <a:r>
              <a:rPr lang="en-US" sz="8000" i="1" dirty="0">
                <a:latin typeface="Times New Roman" pitchFamily="18" charset="0"/>
                <a:cs typeface="Times New Roman" pitchFamily="18" charset="0"/>
              </a:rPr>
              <a:t> </a:t>
            </a:r>
            <a:r>
              <a:rPr lang="en-US" sz="8000" i="1" dirty="0" err="1">
                <a:latin typeface="Times New Roman" pitchFamily="18" charset="0"/>
                <a:cs typeface="Times New Roman" pitchFamily="18" charset="0"/>
              </a:rPr>
              <a:t>finalul</a:t>
            </a:r>
            <a:r>
              <a:rPr lang="en-US" sz="8000" i="1" dirty="0">
                <a:latin typeface="Times New Roman" pitchFamily="18" charset="0"/>
                <a:cs typeface="Times New Roman" pitchFamily="18" charset="0"/>
              </a:rPr>
              <a:t> </a:t>
            </a:r>
            <a:r>
              <a:rPr lang="en-US" sz="8000" i="1" dirty="0" err="1">
                <a:latin typeface="Times New Roman" pitchFamily="18" charset="0"/>
                <a:cs typeface="Times New Roman" pitchFamily="18" charset="0"/>
              </a:rPr>
              <a:t>romanului</a:t>
            </a:r>
            <a:r>
              <a:rPr lang="en-US" sz="8000" i="1" dirty="0" smtClean="0">
                <a:latin typeface="Times New Roman" pitchFamily="18" charset="0"/>
                <a:cs typeface="Times New Roman" pitchFamily="18" charset="0"/>
              </a:rPr>
              <a:t>?</a:t>
            </a:r>
            <a:endParaRPr lang="en-US" sz="8000" i="1"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dirty="0" smtClean="0">
                <a:latin typeface="Times New Roman" pitchFamily="18" charset="0"/>
                <a:cs typeface="Times New Roman" pitchFamily="18" charset="0"/>
              </a:rPr>
              <a:t>Reflecție</a:t>
            </a:r>
            <a:endParaRPr lang="ru-RU" dirty="0">
              <a:latin typeface="Times New Roman" pitchFamily="18" charset="0"/>
              <a:cs typeface="Times New Roman" pitchFamily="18" charset="0"/>
            </a:endParaRPr>
          </a:p>
        </p:txBody>
      </p:sp>
      <p:sp>
        <p:nvSpPr>
          <p:cNvPr id="3" name="Содержимое 2"/>
          <p:cNvSpPr>
            <a:spLocks noGrp="1"/>
          </p:cNvSpPr>
          <p:nvPr>
            <p:ph sz="quarter" idx="1"/>
          </p:nvPr>
        </p:nvSpPr>
        <p:spPr/>
        <p:txBody>
          <a:bodyPr>
            <a:normAutofit fontScale="92500" lnSpcReduction="20000"/>
          </a:bodyPr>
          <a:lstStyle/>
          <a:p>
            <a:pPr>
              <a:buNone/>
            </a:pPr>
            <a:r>
              <a:rPr lang="ro-RO" i="1" dirty="0" smtClean="0">
                <a:latin typeface="Times New Roman" pitchFamily="18" charset="0"/>
                <a:cs typeface="Times New Roman" pitchFamily="18" charset="0"/>
              </a:rPr>
              <a:t>		</a:t>
            </a:r>
            <a:r>
              <a:rPr lang="vi-VN" i="1" dirty="0" smtClean="0">
                <a:latin typeface="Times New Roman" pitchFamily="18" charset="0"/>
                <a:cs typeface="Times New Roman" pitchFamily="18" charset="0"/>
              </a:rPr>
              <a:t>Noile </a:t>
            </a:r>
            <a:r>
              <a:rPr lang="vi-VN" i="1" dirty="0">
                <a:latin typeface="Times New Roman" pitchFamily="18" charset="0"/>
                <a:cs typeface="Times New Roman" pitchFamily="18" charset="0"/>
              </a:rPr>
              <a:t>tehnologii transformă radical modul de </a:t>
            </a:r>
            <a:r>
              <a:rPr lang="vi-VN" i="1" dirty="0" smtClean="0">
                <a:latin typeface="Times New Roman" pitchFamily="18" charset="0"/>
                <a:cs typeface="Times New Roman" pitchFamily="18" charset="0"/>
              </a:rPr>
              <a:t>comunicare, </a:t>
            </a:r>
            <a:r>
              <a:rPr lang="vi-VN" i="1" dirty="0">
                <a:latin typeface="Times New Roman" pitchFamily="18" charset="0"/>
                <a:cs typeface="Times New Roman" pitchFamily="18" charset="0"/>
              </a:rPr>
              <a:t>simplifică şi îmbunătăţesc relaţiile dintre oameni. Întreaga planetă devine o „familie” în care toţi ne putem întâlni virtual. Apar comunităţi de idei, de </a:t>
            </a:r>
            <a:r>
              <a:rPr lang="vi-VN" i="1" dirty="0" smtClean="0">
                <a:latin typeface="Times New Roman" pitchFamily="18" charset="0"/>
                <a:cs typeface="Times New Roman" pitchFamily="18" charset="0"/>
              </a:rPr>
              <a:t>creaţie, </a:t>
            </a:r>
            <a:r>
              <a:rPr lang="vi-VN" i="1" dirty="0">
                <a:latin typeface="Times New Roman" pitchFamily="18" charset="0"/>
                <a:cs typeface="Times New Roman" pitchFamily="18" charset="0"/>
              </a:rPr>
              <a:t>de muncă fără ca distanţele să mai fie un obstacol. Globalizarea solicită un om deschis spre comunicare, pentru că ea, comunicarea are un rol esenţial şi fundamental în progresul omenirii. Modernizarea învăţământului se poate înfăptui în interesul elevului </a:t>
            </a:r>
            <a:r>
              <a:rPr lang="vi-VN" i="1" dirty="0" smtClean="0">
                <a:latin typeface="Times New Roman" pitchFamily="18" charset="0"/>
                <a:cs typeface="Times New Roman" pitchFamily="18" charset="0"/>
              </a:rPr>
              <a:t>prin </a:t>
            </a:r>
            <a:r>
              <a:rPr lang="vi-VN" i="1" dirty="0">
                <a:latin typeface="Times New Roman" pitchFamily="18" charset="0"/>
                <a:cs typeface="Times New Roman" pitchFamily="18" charset="0"/>
              </a:rPr>
              <a:t>deschiderea dascălilor spre nou, fiind mereu şi firesc în mijlocul provocărilor, fiind oameni ai timpului pe care îl trăim. </a:t>
            </a:r>
            <a:endParaRPr lang="ru-RU" i="1"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dirty="0" smtClean="0">
                <a:latin typeface="Times New Roman" pitchFamily="18" charset="0"/>
                <a:cs typeface="Times New Roman" pitchFamily="18" charset="0"/>
              </a:rPr>
              <a:t>Actualitatea temei </a:t>
            </a:r>
            <a:endParaRPr lang="ru-RU" dirty="0">
              <a:latin typeface="Times New Roman" pitchFamily="18" charset="0"/>
              <a:cs typeface="Times New Roman" pitchFamily="18" charset="0"/>
            </a:endParaRPr>
          </a:p>
        </p:txBody>
      </p:sp>
      <p:sp>
        <p:nvSpPr>
          <p:cNvPr id="3" name="Прямоугольник 2"/>
          <p:cNvSpPr/>
          <p:nvPr/>
        </p:nvSpPr>
        <p:spPr>
          <a:xfrm>
            <a:off x="323528" y="1700808"/>
            <a:ext cx="8208912" cy="4893647"/>
          </a:xfrm>
          <a:prstGeom prst="rect">
            <a:avLst/>
          </a:prstGeom>
        </p:spPr>
        <p:txBody>
          <a:bodyPr wrap="square">
            <a:spAutoFit/>
          </a:bodyPr>
          <a:lstStyle/>
          <a:p>
            <a:pPr algn="just"/>
            <a:r>
              <a:rPr lang="ro-RO" dirty="0" smtClean="0"/>
              <a:t>	</a:t>
            </a:r>
            <a:r>
              <a:rPr lang="vi-VN" sz="2400" i="1" dirty="0" smtClean="0">
                <a:latin typeface="Times New Roman" pitchFamily="18" charset="0"/>
                <a:cs typeface="Times New Roman" pitchFamily="18" charset="0"/>
              </a:rPr>
              <a:t>Trăim astăzi în mileniul dominat de noile tehnologii multimedia, care facilitează într-un mod uimitor comunicarea între oameni. Aproape că nu mai putem desfăşura activitatea profesională fără ajutorul calculatorului. </a:t>
            </a:r>
            <a:endParaRPr lang="ro-RO" sz="2400" i="1" dirty="0" smtClean="0">
              <a:latin typeface="Times New Roman" pitchFamily="18" charset="0"/>
              <a:cs typeface="Times New Roman" pitchFamily="18" charset="0"/>
            </a:endParaRPr>
          </a:p>
          <a:p>
            <a:pPr algn="just"/>
            <a:r>
              <a:rPr lang="ro-RO" sz="2400" i="1" dirty="0" smtClean="0">
                <a:latin typeface="Times New Roman" pitchFamily="18" charset="0"/>
                <a:cs typeface="Times New Roman" pitchFamily="18" charset="0"/>
              </a:rPr>
              <a:t>	</a:t>
            </a:r>
            <a:r>
              <a:rPr lang="vi-VN" sz="2400" i="1" dirty="0" smtClean="0">
                <a:latin typeface="Times New Roman" pitchFamily="18" charset="0"/>
                <a:cs typeface="Times New Roman" pitchFamily="18" charset="0"/>
              </a:rPr>
              <a:t>Fluxul bogat şi variat de informaţii reflectă complexitatea lumii în care trăim. De aceea, de ceva vreme învăţământul </a:t>
            </a:r>
            <a:r>
              <a:rPr lang="ro-RO" sz="2400" i="1" dirty="0" smtClean="0">
                <a:latin typeface="Times New Roman" pitchFamily="18" charset="0"/>
                <a:cs typeface="Times New Roman" pitchFamily="18" charset="0"/>
              </a:rPr>
              <a:t>în republica Moldova</a:t>
            </a:r>
            <a:r>
              <a:rPr lang="vi-VN" sz="2400" i="1" dirty="0" smtClean="0">
                <a:latin typeface="Times New Roman" pitchFamily="18" charset="0"/>
                <a:cs typeface="Times New Roman" pitchFamily="18" charset="0"/>
              </a:rPr>
              <a:t> a venit în întâmpinarea dorinţei elevilor de a şti să utilizeze computerul. Această preocupare a dus la nevoia de a regândi mijloacele educaţiei în contextul unei societăţi bazate pe beneficiul informaţiei şi al informatizării şi pe stimularea unor demersuri interactive,</a:t>
            </a:r>
            <a:r>
              <a:rPr lang="ro-RO" sz="2400" i="1" dirty="0" smtClean="0">
                <a:latin typeface="Times New Roman" pitchFamily="18" charset="0"/>
                <a:cs typeface="Times New Roman" pitchFamily="18" charset="0"/>
              </a:rPr>
              <a:t> </a:t>
            </a:r>
            <a:r>
              <a:rPr lang="vi-VN" sz="2400" i="1" dirty="0" smtClean="0">
                <a:latin typeface="Times New Roman" pitchFamily="18" charset="0"/>
                <a:cs typeface="Times New Roman" pitchFamily="18" charset="0"/>
              </a:rPr>
              <a:t>care să conducă la o mai mare eficienţă a învăţării şcolare şi la plasarea elevului în centrul actului educaţional.</a:t>
            </a:r>
            <a:endParaRPr lang="ru-RU" sz="2400"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dirty="0" smtClean="0">
                <a:latin typeface="Times New Roman" pitchFamily="18" charset="0"/>
                <a:cs typeface="Times New Roman" pitchFamily="18" charset="0"/>
              </a:rPr>
              <a:t>Necesitatea </a:t>
            </a:r>
            <a:endParaRPr lang="ru-RU" dirty="0">
              <a:latin typeface="Times New Roman" pitchFamily="18" charset="0"/>
              <a:cs typeface="Times New Roman" pitchFamily="18" charset="0"/>
            </a:endParaRPr>
          </a:p>
        </p:txBody>
      </p:sp>
      <p:sp>
        <p:nvSpPr>
          <p:cNvPr id="3" name="Прямоугольник 2"/>
          <p:cNvSpPr/>
          <p:nvPr/>
        </p:nvSpPr>
        <p:spPr>
          <a:xfrm>
            <a:off x="467544" y="1412776"/>
            <a:ext cx="8280920" cy="4893647"/>
          </a:xfrm>
          <a:prstGeom prst="rect">
            <a:avLst/>
          </a:prstGeom>
        </p:spPr>
        <p:txBody>
          <a:bodyPr wrap="square">
            <a:spAutoFit/>
          </a:bodyPr>
          <a:lstStyle/>
          <a:p>
            <a:pPr algn="just"/>
            <a:r>
              <a:rPr lang="ro-RO" dirty="0" smtClean="0"/>
              <a:t>	</a:t>
            </a:r>
            <a:r>
              <a:rPr lang="vi-VN" sz="2400" i="1" dirty="0" smtClean="0">
                <a:latin typeface="Times New Roman" pitchFamily="18" charset="0"/>
                <a:cs typeface="Times New Roman" pitchFamily="18" charset="0"/>
              </a:rPr>
              <a:t>Calculatorul, nu va înlocui niciodată total acţiunea profesorului, dar a ignora rolul şi importanţa lui înseamnă a te opune firescului. Este evidentă necesitatea accesului la informaţii, utilizării calculatorului în toate şcolile, măcar pentru a asigura şansele egale în educaţie.</a:t>
            </a:r>
            <a:r>
              <a:rPr lang="ro-RO" sz="2400" i="1" dirty="0" smtClean="0">
                <a:latin typeface="Times New Roman" pitchFamily="18" charset="0"/>
                <a:cs typeface="Times New Roman" pitchFamily="18" charset="0"/>
              </a:rPr>
              <a:t> </a:t>
            </a:r>
            <a:r>
              <a:rPr lang="vi-VN" sz="2400" i="1" dirty="0" smtClean="0">
                <a:latin typeface="Times New Roman" pitchFamily="18" charset="0"/>
                <a:cs typeface="Times New Roman" pitchFamily="18" charset="0"/>
              </a:rPr>
              <a:t>Posibilităţile de informare, prelucrare şi stocare pe care le oferă calculatorul, constituie oportunităţi de ameliorare a actului didactic la toate disciplinele de învăţământ.</a:t>
            </a:r>
            <a:endParaRPr lang="ro-RO" sz="2400" i="1" dirty="0" smtClean="0">
              <a:latin typeface="Times New Roman" pitchFamily="18" charset="0"/>
              <a:cs typeface="Times New Roman" pitchFamily="18" charset="0"/>
            </a:endParaRPr>
          </a:p>
          <a:p>
            <a:pPr algn="just"/>
            <a:r>
              <a:rPr lang="ro-RO" sz="2400" i="1" dirty="0" smtClean="0">
                <a:latin typeface="Times New Roman" pitchFamily="18" charset="0"/>
                <a:cs typeface="Times New Roman" pitchFamily="18" charset="0"/>
              </a:rPr>
              <a:t>	</a:t>
            </a:r>
            <a:r>
              <a:rPr lang="vi-VN" sz="2400" i="1" dirty="0" smtClean="0">
                <a:latin typeface="Times New Roman" pitchFamily="18" charset="0"/>
                <a:cs typeface="Times New Roman" pitchFamily="18" charset="0"/>
              </a:rPr>
              <a:t>Pe de o parte, calculatorul incită la permanenta reconfigurare a imaginii pe care o avem despre domeniile cunoaşterii – accesarea de surse de informaţii, ne dă un plus de cunoaştere în termeni cantitativi, dar şi în termeni calitativi. Devenim astfel mai bine pregătiţi şi în specialitate şi metodologic. </a:t>
            </a:r>
            <a:endParaRPr lang="ru-RU" sz="2400"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vi-VN" dirty="0" smtClean="0">
                <a:latin typeface="Times New Roman" pitchFamily="18" charset="0"/>
                <a:cs typeface="Times New Roman" pitchFamily="18" charset="0"/>
              </a:rPr>
              <a:t>Avantajele utilizării audiovizualului </a:t>
            </a:r>
            <a:endParaRPr lang="ru-RU" dirty="0"/>
          </a:p>
        </p:txBody>
      </p:sp>
      <p:sp>
        <p:nvSpPr>
          <p:cNvPr id="3" name="Содержимое 2"/>
          <p:cNvSpPr>
            <a:spLocks noGrp="1"/>
          </p:cNvSpPr>
          <p:nvPr>
            <p:ph sz="quarter" idx="1"/>
          </p:nvPr>
        </p:nvSpPr>
        <p:spPr>
          <a:xfrm>
            <a:off x="457200" y="1600200"/>
            <a:ext cx="8435280" cy="4525963"/>
          </a:xfrm>
        </p:spPr>
        <p:txBody>
          <a:bodyPr>
            <a:normAutofit/>
          </a:bodyPr>
          <a:lstStyle/>
          <a:p>
            <a:r>
              <a:rPr lang="vi-VN" i="1" dirty="0" smtClean="0">
                <a:latin typeface="Times New Roman" pitchFamily="18" charset="0"/>
                <a:cs typeface="Times New Roman" pitchFamily="18" charset="0"/>
              </a:rPr>
              <a:t>stimularea motivaţională a procesului de învăţare;</a:t>
            </a:r>
            <a:endParaRPr lang="ro-RO" i="1" dirty="0" smtClean="0">
              <a:latin typeface="Times New Roman" pitchFamily="18" charset="0"/>
              <a:cs typeface="Times New Roman" pitchFamily="18" charset="0"/>
            </a:endParaRPr>
          </a:p>
          <a:p>
            <a:r>
              <a:rPr lang="en-US" i="1" dirty="0" err="1" smtClean="0">
                <a:latin typeface="Times New Roman" pitchFamily="18" charset="0"/>
                <a:cs typeface="Times New Roman" pitchFamily="18" charset="0"/>
              </a:rPr>
              <a:t>sporirea</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randamentului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educaţional</a:t>
            </a:r>
            <a:r>
              <a:rPr lang="en-US" i="1" dirty="0" smtClean="0">
                <a:latin typeface="Times New Roman" pitchFamily="18" charset="0"/>
                <a:cs typeface="Times New Roman" pitchFamily="18" charset="0"/>
              </a:rPr>
              <a:t>;</a:t>
            </a:r>
            <a:endParaRPr lang="ro-RO" i="1" dirty="0" smtClean="0">
              <a:latin typeface="Times New Roman" pitchFamily="18" charset="0"/>
              <a:cs typeface="Times New Roman" pitchFamily="18" charset="0"/>
            </a:endParaRPr>
          </a:p>
          <a:p>
            <a:r>
              <a:rPr lang="en-US" i="1" dirty="0" err="1" smtClean="0">
                <a:latin typeface="Times New Roman" pitchFamily="18" charset="0"/>
                <a:cs typeface="Times New Roman" pitchFamily="18" charset="0"/>
              </a:rPr>
              <a:t>reducerea</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consumului</a:t>
            </a:r>
            <a:r>
              <a:rPr lang="en-US" i="1" dirty="0" smtClean="0">
                <a:latin typeface="Times New Roman" pitchFamily="18" charset="0"/>
                <a:cs typeface="Times New Roman" pitchFamily="18" charset="0"/>
              </a:rPr>
              <a:t> de </a:t>
            </a:r>
            <a:r>
              <a:rPr lang="en-US" i="1" dirty="0" err="1" smtClean="0">
                <a:latin typeface="Times New Roman" pitchFamily="18" charset="0"/>
                <a:cs typeface="Times New Roman" pitchFamily="18" charset="0"/>
              </a:rPr>
              <a:t>timp</a:t>
            </a:r>
            <a:r>
              <a:rPr lang="en-US" i="1" dirty="0" smtClean="0">
                <a:latin typeface="Times New Roman" pitchFamily="18" charset="0"/>
                <a:cs typeface="Times New Roman" pitchFamily="18" charset="0"/>
              </a:rPr>
              <a:t>;</a:t>
            </a:r>
            <a:endParaRPr lang="ro-RO" i="1" dirty="0" smtClean="0">
              <a:latin typeface="Times New Roman" pitchFamily="18" charset="0"/>
              <a:cs typeface="Times New Roman" pitchFamily="18" charset="0"/>
            </a:endParaRPr>
          </a:p>
          <a:p>
            <a:r>
              <a:rPr lang="vi-VN" i="1" dirty="0" smtClean="0">
                <a:latin typeface="Times New Roman" pitchFamily="18" charset="0"/>
                <a:cs typeface="Times New Roman" pitchFamily="18" charset="0"/>
              </a:rPr>
              <a:t>posibilităţi extinse de educaţie interdisciplinară;</a:t>
            </a:r>
            <a:endParaRPr lang="ro-RO" i="1" dirty="0" smtClean="0">
              <a:latin typeface="Times New Roman" pitchFamily="18" charset="0"/>
              <a:cs typeface="Times New Roman" pitchFamily="18" charset="0"/>
            </a:endParaRPr>
          </a:p>
          <a:p>
            <a:r>
              <a:rPr lang="en-US" i="1" dirty="0" err="1" smtClean="0">
                <a:latin typeface="Times New Roman" pitchFamily="18" charset="0"/>
                <a:cs typeface="Times New Roman" pitchFamily="18" charset="0"/>
              </a:rPr>
              <a:t>implicarea</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tuturor</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receptorilor</a:t>
            </a:r>
            <a:r>
              <a:rPr lang="en-US" i="1" dirty="0" smtClean="0">
                <a:latin typeface="Times New Roman" pitchFamily="18" charset="0"/>
                <a:cs typeface="Times New Roman" pitchFamily="18" charset="0"/>
              </a:rPr>
              <a:t>, care </a:t>
            </a:r>
            <a:r>
              <a:rPr lang="en-US" i="1" dirty="0" err="1" smtClean="0">
                <a:latin typeface="Times New Roman" pitchFamily="18" charset="0"/>
                <a:cs typeface="Times New Roman" pitchFamily="18" charset="0"/>
              </a:rPr>
              <a:t>sporeşte</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randamentul</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competenţelor</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comunicative</a:t>
            </a:r>
            <a:r>
              <a:rPr lang="en-US" i="1" dirty="0" smtClean="0">
                <a:latin typeface="Times New Roman" pitchFamily="18" charset="0"/>
                <a:cs typeface="Times New Roman" pitchFamily="18" charset="0"/>
              </a:rPr>
              <a:t>;</a:t>
            </a:r>
            <a:endParaRPr lang="ro-RO" i="1" dirty="0" smtClean="0">
              <a:latin typeface="Times New Roman" pitchFamily="18" charset="0"/>
              <a:cs typeface="Times New Roman" pitchFamily="18" charset="0"/>
            </a:endParaRPr>
          </a:p>
          <a:p>
            <a:r>
              <a:rPr lang="vi-VN" i="1" dirty="0" smtClean="0">
                <a:latin typeface="Times New Roman" pitchFamily="18" charset="0"/>
                <a:cs typeface="Times New Roman" pitchFamily="18" charset="0"/>
              </a:rPr>
              <a:t>dezvoltarea competenţelor de muncă intelectuală etc.</a:t>
            </a:r>
            <a:endParaRPr lang="ru-RU"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60648"/>
            <a:ext cx="8568952" cy="1143000"/>
          </a:xfrm>
        </p:spPr>
        <p:txBody>
          <a:bodyPr>
            <a:noAutofit/>
          </a:bodyPr>
          <a:lstStyle/>
          <a:p>
            <a:r>
              <a:rPr lang="ro-RO" sz="2800" dirty="0" smtClean="0">
                <a:latin typeface="Times New Roman" pitchFamily="18" charset="0"/>
                <a:cs typeface="Times New Roman" pitchFamily="18" charset="0"/>
              </a:rPr>
              <a:t>A</a:t>
            </a:r>
            <a:r>
              <a:rPr lang="vi-VN" sz="2800" dirty="0" smtClean="0">
                <a:latin typeface="Times New Roman" pitchFamily="18" charset="0"/>
                <a:cs typeface="Times New Roman" pitchFamily="18" charset="0"/>
              </a:rPr>
              <a:t>ctivităţile şcolare care pot fi realizate cu ajutorul mijloacelor tehnice la lecţiile de limba şi literatura română </a:t>
            </a:r>
            <a:endParaRPr lang="ru-RU" sz="2800" dirty="0">
              <a:latin typeface="Times New Roman" pitchFamily="18" charset="0"/>
              <a:cs typeface="Times New Roman" pitchFamily="18" charset="0"/>
            </a:endParaRPr>
          </a:p>
        </p:txBody>
      </p:sp>
      <p:sp>
        <p:nvSpPr>
          <p:cNvPr id="3" name="Содержимое 2"/>
          <p:cNvSpPr>
            <a:spLocks noGrp="1"/>
          </p:cNvSpPr>
          <p:nvPr>
            <p:ph sz="quarter" idx="1"/>
          </p:nvPr>
        </p:nvSpPr>
        <p:spPr/>
        <p:txBody>
          <a:bodyPr>
            <a:normAutofit/>
          </a:bodyPr>
          <a:lstStyle/>
          <a:p>
            <a:r>
              <a:rPr lang="vi-VN" i="1" dirty="0" smtClean="0">
                <a:latin typeface="Times New Roman" pitchFamily="18" charset="0"/>
                <a:cs typeface="Times New Roman" pitchFamily="18" charset="0"/>
              </a:rPr>
              <a:t>prezentarea informaţiei sub formă grafică (tabele, scheme, imagini, creaţii artistice etc.);</a:t>
            </a:r>
            <a:endParaRPr lang="ro-RO" i="1" dirty="0" smtClean="0">
              <a:latin typeface="Times New Roman" pitchFamily="18" charset="0"/>
              <a:cs typeface="Times New Roman" pitchFamily="18" charset="0"/>
            </a:endParaRPr>
          </a:p>
          <a:p>
            <a:r>
              <a:rPr lang="vi-VN" i="1" dirty="0" smtClean="0">
                <a:latin typeface="Times New Roman" pitchFamily="18" charset="0"/>
                <a:cs typeface="Times New Roman" pitchFamily="18" charset="0"/>
              </a:rPr>
              <a:t>prezentarea diverselor modele de lectură;</a:t>
            </a:r>
            <a:endParaRPr lang="ro-RO" i="1" dirty="0" smtClean="0">
              <a:latin typeface="Times New Roman" pitchFamily="18" charset="0"/>
              <a:cs typeface="Times New Roman" pitchFamily="18" charset="0"/>
            </a:endParaRPr>
          </a:p>
          <a:p>
            <a:r>
              <a:rPr lang="en-US" i="1" dirty="0" err="1" smtClean="0">
                <a:latin typeface="Times New Roman" pitchFamily="18" charset="0"/>
                <a:cs typeface="Times New Roman" pitchFamily="18" charset="0"/>
              </a:rPr>
              <a:t>simularea</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diverselor</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situaţii</a:t>
            </a:r>
            <a:r>
              <a:rPr lang="en-US" i="1" dirty="0" smtClean="0">
                <a:latin typeface="Times New Roman" pitchFamily="18" charset="0"/>
                <a:cs typeface="Times New Roman" pitchFamily="18" charset="0"/>
              </a:rPr>
              <a:t> de </a:t>
            </a:r>
            <a:r>
              <a:rPr lang="en-US" i="1" dirty="0" err="1" smtClean="0">
                <a:latin typeface="Times New Roman" pitchFamily="18" charset="0"/>
                <a:cs typeface="Times New Roman" pitchFamily="18" charset="0"/>
              </a:rPr>
              <a:t>comunicare</a:t>
            </a:r>
            <a:r>
              <a:rPr lang="en-US" i="1" dirty="0" smtClean="0">
                <a:latin typeface="Times New Roman" pitchFamily="18" charset="0"/>
                <a:cs typeface="Times New Roman" pitchFamily="18" charset="0"/>
              </a:rPr>
              <a:t>;</a:t>
            </a:r>
            <a:endParaRPr lang="ro-RO" i="1" dirty="0" smtClean="0">
              <a:latin typeface="Times New Roman" pitchFamily="18" charset="0"/>
              <a:cs typeface="Times New Roman" pitchFamily="18" charset="0"/>
            </a:endParaRPr>
          </a:p>
          <a:p>
            <a:r>
              <a:rPr lang="it-IT" i="1" dirty="0" smtClean="0">
                <a:latin typeface="Times New Roman" pitchFamily="18" charset="0"/>
                <a:cs typeface="Times New Roman" pitchFamily="18" charset="0"/>
              </a:rPr>
              <a:t>vizionarea unor secvenţe video (film, spectacol, emisiune, interviu);</a:t>
            </a:r>
            <a:endParaRPr lang="ro-RO" i="1" dirty="0" smtClean="0">
              <a:latin typeface="Times New Roman" pitchFamily="18" charset="0"/>
              <a:cs typeface="Times New Roman" pitchFamily="18" charset="0"/>
            </a:endParaRPr>
          </a:p>
          <a:p>
            <a:r>
              <a:rPr lang="en-US" i="1" dirty="0" err="1" smtClean="0">
                <a:latin typeface="Times New Roman" pitchFamily="18" charset="0"/>
                <a:cs typeface="Times New Roman" pitchFamily="18" charset="0"/>
              </a:rPr>
              <a:t>eficientizarea</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lucrului</a:t>
            </a:r>
            <a:r>
              <a:rPr lang="en-US" i="1" dirty="0" smtClean="0">
                <a:latin typeface="Times New Roman" pitchFamily="18" charset="0"/>
                <a:cs typeface="Times New Roman" pitchFamily="18" charset="0"/>
              </a:rPr>
              <a:t> cu </a:t>
            </a:r>
            <a:r>
              <a:rPr lang="en-US" i="1" dirty="0" err="1" smtClean="0">
                <a:latin typeface="Times New Roman" pitchFamily="18" charset="0"/>
                <a:cs typeface="Times New Roman" pitchFamily="18" charset="0"/>
              </a:rPr>
              <a:t>lexicul</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prin</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utilizarea</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dicţionarelor</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electronice</a:t>
            </a:r>
            <a:r>
              <a:rPr lang="en-US" i="1" dirty="0" smtClean="0">
                <a:latin typeface="Times New Roman" pitchFamily="18" charset="0"/>
                <a:cs typeface="Times New Roman" pitchFamily="18" charset="0"/>
              </a:rPr>
              <a:t> etc.</a:t>
            </a:r>
            <a:endParaRPr lang="ru-RU"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o-RO" dirty="0" smtClean="0">
                <a:latin typeface="Times New Roman" pitchFamily="18" charset="0"/>
                <a:cs typeface="Times New Roman" pitchFamily="18" charset="0"/>
              </a:rPr>
              <a:t>V</a:t>
            </a:r>
            <a:r>
              <a:rPr lang="it-IT" dirty="0" smtClean="0">
                <a:latin typeface="Times New Roman" pitchFamily="18" charset="0"/>
                <a:cs typeface="Times New Roman" pitchFamily="18" charset="0"/>
              </a:rPr>
              <a:t>izionarea unor secvenţe video</a:t>
            </a:r>
            <a:endParaRPr lang="ru-RU" dirty="0"/>
          </a:p>
        </p:txBody>
      </p:sp>
      <p:sp>
        <p:nvSpPr>
          <p:cNvPr id="3" name="Содержимое 2"/>
          <p:cNvSpPr>
            <a:spLocks noGrp="1"/>
          </p:cNvSpPr>
          <p:nvPr>
            <p:ph sz="quarter" idx="1"/>
          </p:nvPr>
        </p:nvSpPr>
        <p:spPr/>
        <p:txBody>
          <a:bodyPr/>
          <a:lstStyle/>
          <a:p>
            <a:r>
              <a:rPr lang="vi-VN" dirty="0" smtClean="0">
                <a:latin typeface="Times New Roman" pitchFamily="18" charset="0"/>
                <a:cs typeface="Times New Roman" pitchFamily="18" charset="0"/>
              </a:rPr>
              <a:t>Subiectul: Nicolae Labiş, Moartea căprioarei</a:t>
            </a:r>
            <a:endParaRPr lang="ro-RO" dirty="0" smtClean="0">
              <a:latin typeface="Times New Roman" pitchFamily="18" charset="0"/>
              <a:cs typeface="Times New Roman" pitchFamily="18" charset="0"/>
            </a:endParaRPr>
          </a:p>
          <a:p>
            <a:pPr>
              <a:buNone/>
            </a:pPr>
            <a:r>
              <a:rPr lang="ro-RO" b="1" i="1" dirty="0" smtClean="0">
                <a:latin typeface="Times New Roman" pitchFamily="18" charset="0"/>
                <a:cs typeface="Times New Roman" pitchFamily="18" charset="0"/>
              </a:rPr>
              <a:t>1. </a:t>
            </a:r>
            <a:r>
              <a:rPr lang="vi-VN" b="1" i="1" dirty="0" smtClean="0">
                <a:latin typeface="Times New Roman" pitchFamily="18" charset="0"/>
                <a:cs typeface="Times New Roman" pitchFamily="18" charset="0"/>
              </a:rPr>
              <a:t>Reacţia ascultătorului </a:t>
            </a:r>
            <a:r>
              <a:rPr lang="vi-VN" i="1" dirty="0" smtClean="0">
                <a:latin typeface="Times New Roman" pitchFamily="18" charset="0"/>
                <a:cs typeface="Times New Roman" pitchFamily="18" charset="0"/>
              </a:rPr>
              <a:t>(se aplică la etapa de prezentare a temei, după prima vizionare a prezentării).</a:t>
            </a:r>
            <a:endParaRPr lang="ro-RO" i="1" dirty="0" smtClean="0">
              <a:latin typeface="Times New Roman" pitchFamily="18" charset="0"/>
              <a:cs typeface="Times New Roman" pitchFamily="18" charset="0"/>
            </a:endParaRPr>
          </a:p>
          <a:p>
            <a:pPr>
              <a:buNone/>
            </a:pPr>
            <a:endParaRPr lang="vi-VN" i="1" dirty="0" smtClean="0">
              <a:latin typeface="Times New Roman" pitchFamily="18" charset="0"/>
              <a:cs typeface="Times New Roman" pitchFamily="18" charset="0"/>
            </a:endParaRPr>
          </a:p>
          <a:p>
            <a:pPr>
              <a:buNone/>
            </a:pPr>
            <a:r>
              <a:rPr lang="vi-VN" i="1" dirty="0" smtClean="0">
                <a:latin typeface="Times New Roman" pitchFamily="18" charset="0"/>
                <a:cs typeface="Times New Roman" pitchFamily="18" charset="0"/>
              </a:rPr>
              <a:t>▷ Urmăreşte cu atenţie prezentarea. Identifică sunetele, imaginile şi sentimentele trăite.</a:t>
            </a:r>
            <a:endParaRPr lang="ru-RU" i="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435280" cy="1143000"/>
          </a:xfrm>
        </p:spPr>
        <p:txBody>
          <a:bodyPr>
            <a:noAutofit/>
          </a:bodyPr>
          <a:lstStyle/>
          <a:p>
            <a:pPr algn="l"/>
            <a:r>
              <a:rPr lang="it-IT" sz="3200" dirty="0" smtClean="0">
                <a:latin typeface="Times New Roman" pitchFamily="18" charset="0"/>
                <a:cs typeface="Times New Roman" pitchFamily="18" charset="0"/>
              </a:rPr>
              <a:t>▷ Completează tabelul cu informaţii potrivite.</a:t>
            </a:r>
            <a:endParaRPr lang="ru-RU" sz="3200" dirty="0">
              <a:latin typeface="Times New Roman" pitchFamily="18" charset="0"/>
              <a:cs typeface="Times New Roman" pitchFamily="18" charset="0"/>
            </a:endParaRPr>
          </a:p>
        </p:txBody>
      </p:sp>
      <p:graphicFrame>
        <p:nvGraphicFramePr>
          <p:cNvPr id="3" name="Таблица 2"/>
          <p:cNvGraphicFramePr>
            <a:graphicFrameLocks noGrp="1"/>
          </p:cNvGraphicFramePr>
          <p:nvPr/>
        </p:nvGraphicFramePr>
        <p:xfrm>
          <a:off x="611559" y="1397000"/>
          <a:ext cx="7488834" cy="3205480"/>
        </p:xfrm>
        <a:graphic>
          <a:graphicData uri="http://schemas.openxmlformats.org/drawingml/2006/table">
            <a:tbl>
              <a:tblPr firstRow="1" bandRow="1">
                <a:tableStyleId>{5C22544A-7EE6-4342-B048-85BDC9FD1C3A}</a:tableStyleId>
              </a:tblPr>
              <a:tblGrid>
                <a:gridCol w="2496278"/>
                <a:gridCol w="2496278"/>
                <a:gridCol w="2496278"/>
              </a:tblGrid>
              <a:tr h="370840">
                <a:tc>
                  <a:txBody>
                    <a:bodyPr/>
                    <a:lstStyle/>
                    <a:p>
                      <a:r>
                        <a:rPr lang="ro-RO" dirty="0" smtClean="0"/>
                        <a:t>Văd (imagini)</a:t>
                      </a:r>
                      <a:endParaRPr lang="ru-RU" dirty="0"/>
                    </a:p>
                  </a:txBody>
                  <a:tcPr/>
                </a:tc>
                <a:tc>
                  <a:txBody>
                    <a:bodyPr/>
                    <a:lstStyle/>
                    <a:p>
                      <a:r>
                        <a:rPr lang="ro-RO" dirty="0" smtClean="0"/>
                        <a:t>Aud  (sunete)</a:t>
                      </a:r>
                      <a:endParaRPr lang="ru-RU" dirty="0"/>
                    </a:p>
                  </a:txBody>
                  <a:tcPr/>
                </a:tc>
                <a:tc>
                  <a:txBody>
                    <a:bodyPr/>
                    <a:lstStyle/>
                    <a:p>
                      <a:r>
                        <a:rPr lang="ro-RO" dirty="0" smtClean="0"/>
                        <a:t>Simt  (sentimente)</a:t>
                      </a:r>
                      <a:endParaRPr lang="ru-RU" dirty="0"/>
                    </a:p>
                  </a:txBody>
                  <a:tcPr/>
                </a:tc>
              </a:tr>
              <a:tr h="370840">
                <a:tc>
                  <a:txBody>
                    <a:bodyPr/>
                    <a:lstStyle/>
                    <a:p>
                      <a:endParaRPr lang="ru-RU"/>
                    </a:p>
                  </a:txBody>
                  <a:tcPr/>
                </a:tc>
                <a:tc>
                  <a:txBody>
                    <a:bodyPr/>
                    <a:lstStyle/>
                    <a:p>
                      <a:endParaRPr lang="ru-RU"/>
                    </a:p>
                  </a:txBody>
                  <a:tcPr/>
                </a:tc>
                <a:tc>
                  <a:txBody>
                    <a:bodyPr/>
                    <a:lstStyle/>
                    <a:p>
                      <a:endParaRPr lang="ro-RO" dirty="0" smtClean="0"/>
                    </a:p>
                    <a:p>
                      <a:endParaRPr lang="ro-RO" dirty="0" smtClean="0"/>
                    </a:p>
                    <a:p>
                      <a:endParaRPr lang="ro-RO" dirty="0" smtClean="0"/>
                    </a:p>
                    <a:p>
                      <a:endParaRPr lang="ro-RO" dirty="0" smtClean="0"/>
                    </a:p>
                    <a:p>
                      <a:endParaRPr lang="ro-RO" dirty="0" smtClean="0"/>
                    </a:p>
                    <a:p>
                      <a:endParaRPr lang="ro-RO" dirty="0" smtClean="0"/>
                    </a:p>
                    <a:p>
                      <a:endParaRPr lang="ro-RO" dirty="0" smtClean="0"/>
                    </a:p>
                    <a:p>
                      <a:endParaRPr lang="ro-RO" dirty="0" smtClean="0"/>
                    </a:p>
                    <a:p>
                      <a:endParaRPr lang="ro-RO" dirty="0" smtClean="0"/>
                    </a:p>
                    <a:p>
                      <a:endParaRPr lang="ru-RU" dirty="0"/>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8229600" cy="1008112"/>
          </a:xfrm>
        </p:spPr>
        <p:txBody>
          <a:bodyPr>
            <a:normAutofit/>
          </a:bodyPr>
          <a:lstStyle/>
          <a:p>
            <a:r>
              <a:rPr lang="en-US" sz="2800" b="1" dirty="0" smtClean="0">
                <a:latin typeface="Times New Roman" pitchFamily="18" charset="0"/>
                <a:cs typeface="Times New Roman" pitchFamily="18" charset="0"/>
              </a:rPr>
              <a:t>2. </a:t>
            </a:r>
            <a:r>
              <a:rPr lang="en-US" sz="2800" b="1" dirty="0" err="1" smtClean="0">
                <a:latin typeface="Times New Roman" pitchFamily="18" charset="0"/>
                <a:cs typeface="Times New Roman" pitchFamily="18" charset="0"/>
              </a:rPr>
              <a:t>Fişa</a:t>
            </a:r>
            <a:r>
              <a:rPr lang="en-US" sz="2800" b="1" dirty="0" smtClean="0">
                <a:latin typeface="Times New Roman" pitchFamily="18" charset="0"/>
                <a:cs typeface="Times New Roman" pitchFamily="18" charset="0"/>
              </a:rPr>
              <a:t> de </a:t>
            </a:r>
            <a:r>
              <a:rPr lang="en-US" sz="2800" b="1" dirty="0" err="1" smtClean="0">
                <a:latin typeface="Times New Roman" pitchFamily="18" charset="0"/>
                <a:cs typeface="Times New Roman" pitchFamily="18" charset="0"/>
              </a:rPr>
              <a:t>observare</a:t>
            </a:r>
            <a:r>
              <a:rPr lang="vi-VN" sz="2800" b="1" dirty="0" smtClean="0"/>
              <a:t> </a:t>
            </a:r>
            <a:r>
              <a:rPr lang="vi-VN" sz="2800" dirty="0" smtClean="0"/>
              <a:t>(se aplică la etapa de practicare a temei, după lucrul cu textul)</a:t>
            </a:r>
            <a:endParaRPr lang="ru-RU" sz="2800" dirty="0">
              <a:latin typeface="Times New Roman" pitchFamily="18" charset="0"/>
              <a:cs typeface="Times New Roman" pitchFamily="18" charset="0"/>
            </a:endParaRPr>
          </a:p>
        </p:txBody>
      </p:sp>
      <p:sp>
        <p:nvSpPr>
          <p:cNvPr id="4" name="Прямоугольник 3"/>
          <p:cNvSpPr/>
          <p:nvPr/>
        </p:nvSpPr>
        <p:spPr>
          <a:xfrm>
            <a:off x="395536" y="1196752"/>
            <a:ext cx="8208912" cy="923330"/>
          </a:xfrm>
          <a:prstGeom prst="rect">
            <a:avLst/>
          </a:prstGeom>
        </p:spPr>
        <p:txBody>
          <a:bodyPr wrap="square">
            <a:spAutoFit/>
          </a:bodyPr>
          <a:lstStyle/>
          <a:p>
            <a:r>
              <a:rPr lang="vi-VN" dirty="0" smtClean="0">
                <a:latin typeface="Times New Roman" pitchFamily="18" charset="0"/>
                <a:cs typeface="Times New Roman" pitchFamily="18" charset="0"/>
              </a:rPr>
              <a:t>▷ Urmăreşte cu atenţie prezentarea. Identifică imaginile ce ilustrează fiecare vers.</a:t>
            </a:r>
          </a:p>
          <a:p>
            <a:r>
              <a:rPr lang="vi-VN" dirty="0" smtClean="0">
                <a:latin typeface="Times New Roman" pitchFamily="18" charset="0"/>
                <a:cs typeface="Times New Roman" pitchFamily="18" charset="0"/>
              </a:rPr>
              <a:t>▷ Completează tabelul cu informaţii potrivite (rubrica a doua – în timpul vizionării, rubrica a treia – după vizionare).</a:t>
            </a:r>
            <a:endParaRPr lang="ru-RU" dirty="0">
              <a:latin typeface="Times New Roman" pitchFamily="18" charset="0"/>
              <a:cs typeface="Times New Roman" pitchFamily="18" charset="0"/>
            </a:endParaRPr>
          </a:p>
        </p:txBody>
      </p:sp>
      <p:graphicFrame>
        <p:nvGraphicFramePr>
          <p:cNvPr id="5" name="Таблица 4"/>
          <p:cNvGraphicFramePr>
            <a:graphicFrameLocks noGrp="1"/>
          </p:cNvGraphicFramePr>
          <p:nvPr/>
        </p:nvGraphicFramePr>
        <p:xfrm>
          <a:off x="539552" y="2132856"/>
          <a:ext cx="7848870" cy="4418067"/>
        </p:xfrm>
        <a:graphic>
          <a:graphicData uri="http://schemas.openxmlformats.org/drawingml/2006/table">
            <a:tbl>
              <a:tblPr firstRow="1" bandRow="1">
                <a:tableStyleId>{5C22544A-7EE6-4342-B048-85BDC9FD1C3A}</a:tableStyleId>
              </a:tblPr>
              <a:tblGrid>
                <a:gridCol w="3600400"/>
                <a:gridCol w="1632180"/>
                <a:gridCol w="2616290"/>
              </a:tblGrid>
              <a:tr h="126894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kern="1200" baseline="0" dirty="0" err="1" smtClean="0">
                          <a:solidFill>
                            <a:schemeClr val="lt1"/>
                          </a:solidFill>
                          <a:latin typeface="+mn-lt"/>
                          <a:ea typeface="+mn-ea"/>
                          <a:cs typeface="+mn-cs"/>
                        </a:rPr>
                        <a:t>Versul</a:t>
                      </a:r>
                      <a:r>
                        <a:rPr lang="en-US" sz="1800" b="1" kern="1200" baseline="0" dirty="0" smtClean="0">
                          <a:solidFill>
                            <a:schemeClr val="lt1"/>
                          </a:solidFill>
                          <a:latin typeface="+mn-lt"/>
                          <a:ea typeface="+mn-ea"/>
                          <a:cs typeface="+mn-cs"/>
                        </a:rPr>
                        <a:t>	</a:t>
                      </a:r>
                    </a:p>
                    <a:p>
                      <a:pPr algn="ctr"/>
                      <a:endParaRPr lang="ru-RU"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kern="1200" baseline="0" dirty="0" err="1" smtClean="0">
                          <a:solidFill>
                            <a:schemeClr val="lt1"/>
                          </a:solidFill>
                          <a:latin typeface="+mn-lt"/>
                          <a:ea typeface="+mn-ea"/>
                          <a:cs typeface="+mn-cs"/>
                        </a:rPr>
                        <a:t>Imaginea</a:t>
                      </a:r>
                      <a:r>
                        <a:rPr lang="en-US" sz="1800" b="1" kern="1200" baseline="0" dirty="0" smtClean="0">
                          <a:solidFill>
                            <a:schemeClr val="lt1"/>
                          </a:solidFill>
                          <a:latin typeface="+mn-lt"/>
                          <a:ea typeface="+mn-ea"/>
                          <a:cs typeface="+mn-cs"/>
                        </a:rPr>
                        <a:t>	</a:t>
                      </a:r>
                    </a:p>
                    <a:p>
                      <a:endParaRPr lang="ru-RU" dirty="0"/>
                    </a:p>
                  </a:txBody>
                  <a:tcPr/>
                </a:tc>
                <a:tc>
                  <a:txBody>
                    <a:bodyPr/>
                    <a:lstStyle/>
                    <a:p>
                      <a:pPr algn="ctr"/>
                      <a:r>
                        <a:rPr lang="en-US" sz="1800" b="1" kern="1200" baseline="0" dirty="0" err="1" smtClean="0">
                          <a:solidFill>
                            <a:schemeClr val="lt1"/>
                          </a:solidFill>
                          <a:latin typeface="+mn-lt"/>
                          <a:ea typeface="+mn-ea"/>
                          <a:cs typeface="+mn-cs"/>
                        </a:rPr>
                        <a:t>Comentariul</a:t>
                      </a:r>
                      <a:endParaRPr lang="en-US" sz="1800" b="1" kern="1200" baseline="0" dirty="0" smtClean="0">
                        <a:solidFill>
                          <a:schemeClr val="lt1"/>
                        </a:solidFill>
                        <a:latin typeface="+mn-lt"/>
                        <a:ea typeface="+mn-ea"/>
                        <a:cs typeface="+mn-cs"/>
                      </a:endParaRPr>
                    </a:p>
                    <a:p>
                      <a:pPr algn="ctr"/>
                      <a:r>
                        <a:rPr lang="fr-FR" sz="1800" b="1" kern="1200" baseline="0" dirty="0" smtClean="0">
                          <a:solidFill>
                            <a:schemeClr val="lt1"/>
                          </a:solidFill>
                          <a:latin typeface="+mn-lt"/>
                          <a:ea typeface="+mn-ea"/>
                          <a:cs typeface="+mn-cs"/>
                        </a:rPr>
                        <a:t>(De ce anume această imagine ilustrează versul?)	</a:t>
                      </a:r>
                    </a:p>
                  </a:txBody>
                  <a:tcPr/>
                </a:tc>
              </a:tr>
              <a:tr h="6144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i="1" kern="1200" baseline="0" dirty="0" err="1" smtClean="0">
                          <a:solidFill>
                            <a:schemeClr val="dk1"/>
                          </a:solidFill>
                          <a:latin typeface="Times New Roman" pitchFamily="18" charset="0"/>
                          <a:ea typeface="+mn-ea"/>
                          <a:cs typeface="Times New Roman" pitchFamily="18" charset="0"/>
                        </a:rPr>
                        <a:t>Seceta</a:t>
                      </a:r>
                      <a:r>
                        <a:rPr lang="en-US" sz="1800" i="1" kern="1200" baseline="0" dirty="0" smtClean="0">
                          <a:solidFill>
                            <a:schemeClr val="dk1"/>
                          </a:solidFill>
                          <a:latin typeface="Times New Roman" pitchFamily="18" charset="0"/>
                          <a:ea typeface="+mn-ea"/>
                          <a:cs typeface="Times New Roman" pitchFamily="18" charset="0"/>
                        </a:rPr>
                        <a:t> a </a:t>
                      </a:r>
                      <a:r>
                        <a:rPr lang="en-US" sz="1800" i="1" kern="1200" baseline="0" dirty="0" err="1" smtClean="0">
                          <a:solidFill>
                            <a:schemeClr val="dk1"/>
                          </a:solidFill>
                          <a:latin typeface="Times New Roman" pitchFamily="18" charset="0"/>
                          <a:ea typeface="+mn-ea"/>
                          <a:cs typeface="Times New Roman" pitchFamily="18" charset="0"/>
                        </a:rPr>
                        <a:t>ucis</a:t>
                      </a:r>
                      <a:r>
                        <a:rPr lang="en-US" sz="1800" i="1" kern="1200" baseline="0" dirty="0" smtClean="0">
                          <a:solidFill>
                            <a:schemeClr val="dk1"/>
                          </a:solidFill>
                          <a:latin typeface="Times New Roman" pitchFamily="18" charset="0"/>
                          <a:ea typeface="+mn-ea"/>
                          <a:cs typeface="Times New Roman" pitchFamily="18" charset="0"/>
                        </a:rPr>
                        <a:t> </a:t>
                      </a:r>
                      <a:r>
                        <a:rPr lang="en-US" sz="1800" i="1" kern="1200" baseline="0" dirty="0" err="1" smtClean="0">
                          <a:solidFill>
                            <a:schemeClr val="dk1"/>
                          </a:solidFill>
                          <a:latin typeface="Times New Roman" pitchFamily="18" charset="0"/>
                          <a:ea typeface="+mn-ea"/>
                          <a:cs typeface="Times New Roman" pitchFamily="18" charset="0"/>
                        </a:rPr>
                        <a:t>orice</a:t>
                      </a:r>
                      <a:r>
                        <a:rPr lang="en-US" sz="1800" i="1" kern="1200" baseline="0" dirty="0" smtClean="0">
                          <a:solidFill>
                            <a:schemeClr val="dk1"/>
                          </a:solidFill>
                          <a:latin typeface="Times New Roman" pitchFamily="18" charset="0"/>
                          <a:ea typeface="+mn-ea"/>
                          <a:cs typeface="Times New Roman" pitchFamily="18" charset="0"/>
                        </a:rPr>
                        <a:t> </a:t>
                      </a:r>
                      <a:r>
                        <a:rPr lang="en-US" sz="1800" i="1" kern="1200" baseline="0" dirty="0" err="1" smtClean="0">
                          <a:solidFill>
                            <a:schemeClr val="dk1"/>
                          </a:solidFill>
                          <a:latin typeface="Times New Roman" pitchFamily="18" charset="0"/>
                          <a:ea typeface="+mn-ea"/>
                          <a:cs typeface="Times New Roman" pitchFamily="18" charset="0"/>
                        </a:rPr>
                        <a:t>boare</a:t>
                      </a:r>
                      <a:r>
                        <a:rPr lang="en-US" sz="1800" i="1" kern="1200" baseline="0" dirty="0" smtClean="0">
                          <a:solidFill>
                            <a:schemeClr val="dk1"/>
                          </a:solidFill>
                          <a:latin typeface="Times New Roman" pitchFamily="18" charset="0"/>
                          <a:ea typeface="+mn-ea"/>
                          <a:cs typeface="Times New Roman" pitchFamily="18" charset="0"/>
                        </a:rPr>
                        <a:t> de </a:t>
                      </a:r>
                      <a:r>
                        <a:rPr lang="en-US" sz="1800" i="1" kern="1200" baseline="0" dirty="0" err="1" smtClean="0">
                          <a:solidFill>
                            <a:schemeClr val="dk1"/>
                          </a:solidFill>
                          <a:latin typeface="Times New Roman" pitchFamily="18" charset="0"/>
                          <a:ea typeface="+mn-ea"/>
                          <a:cs typeface="Times New Roman" pitchFamily="18" charset="0"/>
                        </a:rPr>
                        <a:t>vînt</a:t>
                      </a:r>
                      <a:endParaRPr lang="en-US" sz="1800" i="1" kern="1200" baseline="0" dirty="0" smtClean="0">
                        <a:solidFill>
                          <a:schemeClr val="dk1"/>
                        </a:solidFill>
                        <a:latin typeface="Times New Roman" pitchFamily="18" charset="0"/>
                        <a:ea typeface="+mn-ea"/>
                        <a:cs typeface="Times New Roman" pitchFamily="18" charset="0"/>
                      </a:endParaRPr>
                    </a:p>
                  </a:txBody>
                  <a:tcPr/>
                </a:tc>
                <a:tc>
                  <a:txBody>
                    <a:bodyPr/>
                    <a:lstStyle/>
                    <a:p>
                      <a:endParaRPr lang="ru-RU"/>
                    </a:p>
                  </a:txBody>
                  <a:tcPr/>
                </a:tc>
                <a:tc>
                  <a:txBody>
                    <a:bodyPr/>
                    <a:lstStyle/>
                    <a:p>
                      <a:endParaRPr lang="ru-RU"/>
                    </a:p>
                  </a:txBody>
                  <a:tcPr/>
                </a:tc>
              </a:tr>
              <a:tr h="6144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i="1" kern="1200" baseline="0" dirty="0" smtClean="0">
                          <a:solidFill>
                            <a:schemeClr val="dk1"/>
                          </a:solidFill>
                          <a:latin typeface="Times New Roman" pitchFamily="18" charset="0"/>
                          <a:ea typeface="+mn-ea"/>
                          <a:cs typeface="Times New Roman" pitchFamily="18" charset="0"/>
                        </a:rPr>
                        <a:t>Soarele s-a topit şi a curs pe pămînt	</a:t>
                      </a:r>
                    </a:p>
                  </a:txBody>
                  <a:tcPr/>
                </a:tc>
                <a:tc>
                  <a:txBody>
                    <a:bodyPr/>
                    <a:lstStyle/>
                    <a:p>
                      <a:endParaRPr lang="ru-RU"/>
                    </a:p>
                  </a:txBody>
                  <a:tcPr/>
                </a:tc>
                <a:tc>
                  <a:txBody>
                    <a:bodyPr/>
                    <a:lstStyle/>
                    <a:p>
                      <a:endParaRPr lang="ru-RU"/>
                    </a:p>
                  </a:txBody>
                  <a:tcPr/>
                </a:tc>
              </a:tr>
              <a:tr h="6144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vi-VN" sz="1800" i="1" kern="1200" baseline="0" dirty="0" smtClean="0">
                          <a:solidFill>
                            <a:schemeClr val="dk1"/>
                          </a:solidFill>
                          <a:latin typeface="Times New Roman" pitchFamily="18" charset="0"/>
                          <a:ea typeface="+mn-ea"/>
                          <a:cs typeface="Times New Roman" pitchFamily="18" charset="0"/>
                        </a:rPr>
                        <a:t>A rămas cerul fierbinte şi gol	</a:t>
                      </a:r>
                    </a:p>
                  </a:txBody>
                  <a:tcPr/>
                </a:tc>
                <a:tc>
                  <a:txBody>
                    <a:bodyPr/>
                    <a:lstStyle/>
                    <a:p>
                      <a:endParaRPr lang="ru-RU" dirty="0"/>
                    </a:p>
                  </a:txBody>
                  <a:tcPr/>
                </a:tc>
                <a:tc>
                  <a:txBody>
                    <a:bodyPr/>
                    <a:lstStyle/>
                    <a:p>
                      <a:endParaRPr lang="ru-RU"/>
                    </a:p>
                  </a:txBody>
                  <a:tcPr/>
                </a:tc>
              </a:tr>
              <a:tr h="6144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vi-VN" sz="1800" i="1" kern="1200" baseline="0" dirty="0" smtClean="0">
                          <a:solidFill>
                            <a:schemeClr val="dk1"/>
                          </a:solidFill>
                          <a:latin typeface="Times New Roman" pitchFamily="18" charset="0"/>
                          <a:ea typeface="+mn-ea"/>
                          <a:cs typeface="Times New Roman" pitchFamily="18" charset="0"/>
                        </a:rPr>
                        <a:t>Ciuturile scot din fîntînă nămol	</a:t>
                      </a:r>
                    </a:p>
                  </a:txBody>
                  <a:tcPr/>
                </a:tc>
                <a:tc>
                  <a:txBody>
                    <a:bodyPr/>
                    <a:lstStyle/>
                    <a:p>
                      <a:endParaRPr lang="ru-RU"/>
                    </a:p>
                  </a:txBody>
                  <a:tcPr/>
                </a:tc>
                <a:tc>
                  <a:txBody>
                    <a:bodyPr/>
                    <a:lstStyle/>
                    <a:p>
                      <a:endParaRPr lang="ru-RU"/>
                    </a:p>
                  </a:txBody>
                  <a:tcPr/>
                </a:tc>
              </a:tr>
              <a:tr h="35111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vi-VN" sz="1800" i="1" kern="1200" baseline="0" dirty="0" smtClean="0">
                          <a:solidFill>
                            <a:schemeClr val="dk1"/>
                          </a:solidFill>
                          <a:latin typeface="Times New Roman" pitchFamily="18" charset="0"/>
                          <a:ea typeface="+mn-ea"/>
                          <a:cs typeface="Times New Roman" pitchFamily="18" charset="0"/>
                        </a:rPr>
                        <a:t>Peste păduri tot mai des focuri...	</a:t>
                      </a:r>
                    </a:p>
                  </a:txBody>
                  <a:tcPr/>
                </a:tc>
                <a:tc>
                  <a:txBody>
                    <a:bodyPr/>
                    <a:lstStyle/>
                    <a:p>
                      <a:endParaRPr lang="ru-RU"/>
                    </a:p>
                  </a:txBody>
                  <a:tcPr/>
                </a:tc>
                <a:tc>
                  <a:txBody>
                    <a:bodyPr/>
                    <a:lstStyle/>
                    <a:p>
                      <a:endParaRPr lang="ru-RU" dirty="0"/>
                    </a:p>
                  </a:txBody>
                  <a:tcPr/>
                </a:tc>
              </a:tr>
            </a:tbl>
          </a:graphicData>
        </a:graphic>
      </p:graphicFrame>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бычн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Обычная">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73</TotalTime>
  <Words>463</Words>
  <Application>Microsoft Office PowerPoint</Application>
  <PresentationFormat>Экран (4:3)</PresentationFormat>
  <Paragraphs>94</Paragraphs>
  <Slides>16</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Обычная</vt:lpstr>
      <vt:lpstr>Utilizarea tehnologiilor informaŢionale la lecŢiile de limba Şi literatura română</vt:lpstr>
      <vt:lpstr>Actualitatea temei </vt:lpstr>
      <vt:lpstr>Necesitatea </vt:lpstr>
      <vt:lpstr>Avantajele utilizării audiovizualului </vt:lpstr>
      <vt:lpstr>Activităţile şcolare care pot fi realizate cu ajutorul mijloacelor tehnice la lecţiile de limba şi literatura română </vt:lpstr>
      <vt:lpstr>Vizionarea unor secvenţe video</vt:lpstr>
      <vt:lpstr>Слайд 7</vt:lpstr>
      <vt:lpstr>▷ Completează tabelul cu informaţii potrivite.</vt:lpstr>
      <vt:lpstr>2. Fişa de observare (se aplică la etapa de practicare a temei, după lucrul cu textul)</vt:lpstr>
      <vt:lpstr>3. Lista de întrebări  (se aplică la etapa de practicare)</vt:lpstr>
      <vt:lpstr>Documentul video</vt:lpstr>
      <vt:lpstr>Documentul video</vt:lpstr>
      <vt:lpstr>Documentul video</vt:lpstr>
      <vt:lpstr>Subiectul: M. Sadoveanu, Baltagul, clasa a XI-a</vt:lpstr>
      <vt:lpstr>Activităţi de învăţare şi evaluare </vt:lpstr>
      <vt:lpstr>Reflecție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Utilizarea tehnologiilor informaționale la lecțiile de limba și literatura română</dc:title>
  <dc:creator>katea</dc:creator>
  <cp:lastModifiedBy>Loner-XP</cp:lastModifiedBy>
  <cp:revision>12</cp:revision>
  <dcterms:created xsi:type="dcterms:W3CDTF">2012-03-20T18:52:02Z</dcterms:created>
  <dcterms:modified xsi:type="dcterms:W3CDTF">2012-03-21T06:00:22Z</dcterms:modified>
</cp:coreProperties>
</file>