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562E-9B7E-4624-BBFD-7F2E700FDA4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6012-0760-4A6B-BEC7-C3FC9AF046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562E-9B7E-4624-BBFD-7F2E700FDA4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6012-0760-4A6B-BEC7-C3FC9AF04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562E-9B7E-4624-BBFD-7F2E700FDA4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6012-0760-4A6B-BEC7-C3FC9AF04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562E-9B7E-4624-BBFD-7F2E700FDA4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6012-0760-4A6B-BEC7-C3FC9AF04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562E-9B7E-4624-BBFD-7F2E700FDA4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E956012-0760-4A6B-BEC7-C3FC9AF04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562E-9B7E-4624-BBFD-7F2E700FDA4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6012-0760-4A6B-BEC7-C3FC9AF04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562E-9B7E-4624-BBFD-7F2E700FDA4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6012-0760-4A6B-BEC7-C3FC9AF04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562E-9B7E-4624-BBFD-7F2E700FDA4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6012-0760-4A6B-BEC7-C3FC9AF04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562E-9B7E-4624-BBFD-7F2E700FDA4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6012-0760-4A6B-BEC7-C3FC9AF04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562E-9B7E-4624-BBFD-7F2E700FDA4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6012-0760-4A6B-BEC7-C3FC9AF04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562E-9B7E-4624-BBFD-7F2E700FDA4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6012-0760-4A6B-BEC7-C3FC9AF04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32562E-9B7E-4624-BBFD-7F2E700FDA4B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956012-0760-4A6B-BEC7-C3FC9AF04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dissolve/>
    <p:sndAc>
      <p:stSnd>
        <p:snd r:embed="rId13" name="chimes.wav" builtIn="1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Admin\&#1056;&#1072;&#1073;&#1086;&#1095;&#1080;&#1081;%20&#1089;&#1090;&#1086;&#1083;\&#1040;&#1079;%20&#1089;&#1098;&#1084;%20&#1073;&#1098;&#1083;&#1075;&#1072;&#1088;&#1095;&#1077;.mp3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4582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/>
              <a:t>Иван </a:t>
            </a:r>
            <a:r>
              <a:rPr lang="ru-RU" sz="6700" dirty="0" err="1" smtClean="0"/>
              <a:t>Вазов</a:t>
            </a:r>
            <a:endParaRPr lang="ru-RU" sz="6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500174"/>
            <a:ext cx="6786610" cy="17526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патриарх на </a:t>
            </a:r>
            <a:r>
              <a:rPr lang="ru-RU" sz="6600" dirty="0" err="1" smtClean="0">
                <a:solidFill>
                  <a:schemeClr val="bg1"/>
                </a:solidFill>
              </a:rPr>
              <a:t>българската</a:t>
            </a:r>
            <a:r>
              <a:rPr lang="ru-RU" sz="6600" dirty="0" smtClean="0">
                <a:solidFill>
                  <a:schemeClr val="bg1"/>
                </a:solidFill>
              </a:rPr>
              <a:t> литература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0084z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57752" y="1643050"/>
            <a:ext cx="3500462" cy="464347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1643050"/>
            <a:ext cx="418147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   </a:t>
            </a:r>
            <a:r>
              <a:rPr lang="ru-RU" sz="4000" dirty="0" err="1" smtClean="0"/>
              <a:t>Вазов</a:t>
            </a:r>
            <a:r>
              <a:rPr lang="ru-RU" sz="4000" dirty="0" smtClean="0"/>
              <a:t> </a:t>
            </a:r>
            <a:r>
              <a:rPr lang="ru-RU" sz="4000" dirty="0" err="1" smtClean="0"/>
              <a:t>създава</a:t>
            </a:r>
            <a:r>
              <a:rPr lang="ru-RU" sz="4000" dirty="0" smtClean="0"/>
              <a:t> огромно </a:t>
            </a:r>
            <a:r>
              <a:rPr lang="ru-RU" sz="4000" dirty="0" err="1" smtClean="0"/>
              <a:t>поетическо</a:t>
            </a:r>
            <a:r>
              <a:rPr lang="ru-RU" sz="4000" dirty="0" smtClean="0"/>
              <a:t> дело: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18 </a:t>
            </a:r>
            <a:r>
              <a:rPr lang="ru-RU" sz="3200" dirty="0" err="1" smtClean="0"/>
              <a:t>оригинални</a:t>
            </a:r>
            <a:r>
              <a:rPr lang="ru-RU" sz="3200" dirty="0" smtClean="0"/>
              <a:t> </a:t>
            </a:r>
            <a:r>
              <a:rPr lang="ru-RU" sz="3200" dirty="0" err="1" smtClean="0"/>
              <a:t>стихосбирки</a:t>
            </a:r>
            <a:r>
              <a:rPr lang="ru-RU" sz="32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err="1" smtClean="0"/>
              <a:t>Повече</a:t>
            </a:r>
            <a:r>
              <a:rPr lang="ru-RU" sz="3200" dirty="0" smtClean="0"/>
              <a:t> от 2000 стихотворения</a:t>
            </a:r>
            <a:endParaRPr lang="ru-RU" sz="3200" dirty="0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Епопеята</a:t>
            </a:r>
            <a:r>
              <a:rPr lang="ru-RU" dirty="0" smtClean="0"/>
              <a:t>» е </a:t>
            </a:r>
            <a:r>
              <a:rPr lang="ru-RU" dirty="0" err="1" smtClean="0"/>
              <a:t>поетически</a:t>
            </a:r>
            <a:r>
              <a:rPr lang="ru-RU" dirty="0" smtClean="0"/>
              <a:t> иконостас на </a:t>
            </a:r>
            <a:r>
              <a:rPr lang="ru-RU" dirty="0" err="1" smtClean="0"/>
              <a:t>нацията</a:t>
            </a:r>
            <a:endParaRPr lang="ru-RU" dirty="0"/>
          </a:p>
        </p:txBody>
      </p:sp>
      <p:pic>
        <p:nvPicPr>
          <p:cNvPr id="5" name="Содержимое 4" descr="Изображение 002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571612"/>
            <a:ext cx="4495800" cy="45720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 В </a:t>
            </a:r>
            <a:r>
              <a:rPr lang="ru-RU" sz="3200" dirty="0" err="1" smtClean="0"/>
              <a:t>нея</a:t>
            </a:r>
            <a:r>
              <a:rPr lang="ru-RU" sz="3200" dirty="0" smtClean="0"/>
              <a:t> </a:t>
            </a:r>
            <a:r>
              <a:rPr lang="ru-RU" sz="3200" dirty="0" err="1" smtClean="0"/>
              <a:t>са</a:t>
            </a:r>
            <a:r>
              <a:rPr lang="ru-RU" sz="3200" dirty="0" smtClean="0"/>
              <a:t> </a:t>
            </a:r>
            <a:r>
              <a:rPr lang="ru-RU" sz="3200" dirty="0" err="1" smtClean="0"/>
              <a:t>изградени</a:t>
            </a:r>
            <a:r>
              <a:rPr lang="ru-RU" sz="3200" dirty="0" smtClean="0"/>
              <a:t> </a:t>
            </a:r>
            <a:r>
              <a:rPr lang="ru-RU" sz="3200" dirty="0" err="1" smtClean="0"/>
              <a:t>образите</a:t>
            </a:r>
            <a:r>
              <a:rPr lang="ru-RU" sz="3200" dirty="0" smtClean="0"/>
              <a:t> на почти </a:t>
            </a:r>
            <a:r>
              <a:rPr lang="ru-RU" sz="3200" dirty="0" err="1" smtClean="0"/>
              <a:t>всички</a:t>
            </a:r>
            <a:r>
              <a:rPr lang="ru-RU" sz="3200" dirty="0" smtClean="0"/>
              <a:t> </a:t>
            </a:r>
            <a:r>
              <a:rPr lang="ru-RU" sz="3200" dirty="0" err="1" smtClean="0"/>
              <a:t>големи</a:t>
            </a:r>
            <a:r>
              <a:rPr lang="ru-RU" sz="3200" dirty="0" smtClean="0"/>
              <a:t> </a:t>
            </a:r>
            <a:r>
              <a:rPr lang="ru-RU" sz="3200" dirty="0" err="1" smtClean="0"/>
              <a:t>възрожденци</a:t>
            </a:r>
            <a:r>
              <a:rPr lang="ru-RU" sz="3200" dirty="0" smtClean="0"/>
              <a:t>, </a:t>
            </a:r>
            <a:r>
              <a:rPr lang="ru-RU" sz="3200" dirty="0" err="1" smtClean="0"/>
              <a:t>които</a:t>
            </a:r>
            <a:r>
              <a:rPr lang="ru-RU" sz="3200" dirty="0" smtClean="0"/>
              <a:t> </a:t>
            </a:r>
            <a:r>
              <a:rPr lang="ru-RU" sz="3200" dirty="0" err="1" smtClean="0"/>
              <a:t>живеят</a:t>
            </a:r>
            <a:r>
              <a:rPr lang="ru-RU" sz="3200" dirty="0" smtClean="0"/>
              <a:t> в </a:t>
            </a:r>
            <a:r>
              <a:rPr lang="ru-RU" sz="3200" dirty="0" err="1" smtClean="0"/>
              <a:t>българската</a:t>
            </a:r>
            <a:r>
              <a:rPr lang="ru-RU" sz="3200" dirty="0" smtClean="0"/>
              <a:t> </a:t>
            </a:r>
            <a:r>
              <a:rPr lang="ru-RU" sz="3200" dirty="0" err="1" smtClean="0"/>
              <a:t>историческа</a:t>
            </a:r>
            <a:r>
              <a:rPr lang="ru-RU" sz="3200" dirty="0" smtClean="0"/>
              <a:t> </a:t>
            </a:r>
            <a:r>
              <a:rPr lang="ru-RU" sz="3200" dirty="0" err="1" smtClean="0"/>
              <a:t>памет</a:t>
            </a:r>
            <a:r>
              <a:rPr lang="ru-RU" sz="3200" dirty="0" smtClean="0"/>
              <a:t> </a:t>
            </a:r>
            <a:r>
              <a:rPr lang="ru-RU" sz="3200" dirty="0" err="1" smtClean="0"/>
              <a:t>такива,каквито</a:t>
            </a:r>
            <a:r>
              <a:rPr lang="ru-RU" sz="3200" dirty="0" smtClean="0"/>
              <a:t> </a:t>
            </a:r>
            <a:r>
              <a:rPr lang="ru-RU" sz="3200" dirty="0" err="1" smtClean="0"/>
              <a:t>ги</a:t>
            </a:r>
            <a:r>
              <a:rPr lang="ru-RU" sz="3200" dirty="0" smtClean="0"/>
              <a:t> е </a:t>
            </a:r>
            <a:r>
              <a:rPr lang="ru-RU" sz="3200" dirty="0" err="1" smtClean="0"/>
              <a:t>създал</a:t>
            </a:r>
            <a:r>
              <a:rPr lang="ru-RU" sz="3200" dirty="0" smtClean="0"/>
              <a:t> </a:t>
            </a:r>
            <a:r>
              <a:rPr lang="ru-RU" sz="3200" dirty="0" err="1" smtClean="0"/>
              <a:t>Вазов</a:t>
            </a:r>
            <a:r>
              <a:rPr lang="ru-RU" sz="3200" dirty="0" smtClean="0"/>
              <a:t>. </a:t>
            </a:r>
            <a:endParaRPr lang="ru-RU" sz="3200" dirty="0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Героите</a:t>
            </a:r>
            <a:r>
              <a:rPr lang="ru-RU" dirty="0" smtClean="0"/>
              <a:t> от «</a:t>
            </a:r>
            <a:r>
              <a:rPr lang="ru-RU" dirty="0" err="1" smtClean="0"/>
              <a:t>Епопеята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28596" y="5286388"/>
            <a:ext cx="4040188" cy="750887"/>
          </a:xfrm>
        </p:spPr>
        <p:txBody>
          <a:bodyPr/>
          <a:lstStyle/>
          <a:p>
            <a:pPr algn="ctr"/>
            <a:r>
              <a:rPr lang="ru-RU" dirty="0" err="1" smtClean="0"/>
              <a:t>Васил</a:t>
            </a:r>
            <a:r>
              <a:rPr lang="ru-RU" dirty="0" smtClean="0"/>
              <a:t> </a:t>
            </a:r>
            <a:r>
              <a:rPr lang="ru-RU" dirty="0" err="1" smtClean="0"/>
              <a:t>левски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643438" y="5286388"/>
            <a:ext cx="4041775" cy="750887"/>
          </a:xfrm>
        </p:spPr>
        <p:txBody>
          <a:bodyPr/>
          <a:lstStyle/>
          <a:p>
            <a:pPr algn="ctr"/>
            <a:r>
              <a:rPr lang="ru-RU" dirty="0" smtClean="0"/>
              <a:t>Георги   </a:t>
            </a:r>
            <a:r>
              <a:rPr lang="ru-RU" dirty="0" err="1" smtClean="0"/>
              <a:t>бенковски</a:t>
            </a:r>
            <a:endParaRPr lang="ru-RU" dirty="0"/>
          </a:p>
        </p:txBody>
      </p:sp>
      <p:pic>
        <p:nvPicPr>
          <p:cNvPr id="5" name="Содержимое 4" descr="Изображение 00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42910" y="1500174"/>
            <a:ext cx="3513032" cy="3763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Содержимое 12" descr="Изображение 0028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572000" y="1643050"/>
            <a:ext cx="4041775" cy="3540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5357826"/>
            <a:ext cx="4040188" cy="750887"/>
          </a:xfrm>
        </p:spPr>
        <p:txBody>
          <a:bodyPr/>
          <a:lstStyle/>
          <a:p>
            <a:pPr algn="ctr"/>
            <a:r>
              <a:rPr lang="ru-RU" dirty="0" smtClean="0"/>
              <a:t>Михаил </a:t>
            </a:r>
            <a:r>
              <a:rPr lang="ru-RU" dirty="0" err="1" smtClean="0"/>
              <a:t>Жеков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7752" y="5357826"/>
            <a:ext cx="4041775" cy="750887"/>
          </a:xfrm>
        </p:spPr>
        <p:txBody>
          <a:bodyPr/>
          <a:lstStyle/>
          <a:p>
            <a:pPr algn="ctr"/>
            <a:r>
              <a:rPr lang="ru-RU" dirty="0" smtClean="0"/>
              <a:t>Георги </a:t>
            </a:r>
            <a:r>
              <a:rPr lang="ru-RU" dirty="0" err="1" smtClean="0"/>
              <a:t>жеков</a:t>
            </a:r>
            <a:endParaRPr lang="ru-RU" dirty="0"/>
          </a:p>
        </p:txBody>
      </p:sp>
      <p:pic>
        <p:nvPicPr>
          <p:cNvPr id="8" name="Содержимое 7" descr="Изображение 00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0628" y="1500174"/>
            <a:ext cx="3348359" cy="3763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Содержимое 9" descr="Изображение 005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00034" y="1500174"/>
            <a:ext cx="3614973" cy="37639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Тодор</a:t>
            </a:r>
            <a:r>
              <a:rPr lang="ru-RU" dirty="0" smtClean="0"/>
              <a:t> </a:t>
            </a:r>
            <a:r>
              <a:rPr lang="ru-RU" dirty="0" err="1" smtClean="0"/>
              <a:t>каблешков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Георги </a:t>
            </a:r>
            <a:r>
              <a:rPr lang="ru-RU" dirty="0" err="1" smtClean="0"/>
              <a:t>раковски</a:t>
            </a:r>
            <a:endParaRPr lang="ru-RU" dirty="0"/>
          </a:p>
        </p:txBody>
      </p:sp>
      <p:pic>
        <p:nvPicPr>
          <p:cNvPr id="7" name="Содержимое 6" descr="Изображение 006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10995" y="2362200"/>
            <a:ext cx="3732597" cy="3763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Изображение 009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83931" y="2362200"/>
            <a:ext cx="3763963" cy="3763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Братя</a:t>
            </a:r>
            <a:r>
              <a:rPr lang="ru-RU" dirty="0" smtClean="0"/>
              <a:t> </a:t>
            </a:r>
            <a:r>
              <a:rPr lang="ru-RU" dirty="0" err="1" smtClean="0"/>
              <a:t>Миладинови</a:t>
            </a:r>
            <a:endParaRPr lang="ru-RU" dirty="0"/>
          </a:p>
        </p:txBody>
      </p:sp>
      <p:pic>
        <p:nvPicPr>
          <p:cNvPr id="7" name="Содержимое 6" descr="Изображение 007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65887" y="2362200"/>
            <a:ext cx="3622814" cy="376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Изображение 008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081911" y="2362200"/>
            <a:ext cx="3168002" cy="376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Опълченците</a:t>
            </a:r>
            <a:r>
              <a:rPr lang="ru-RU" dirty="0" smtClean="0"/>
              <a:t> на </a:t>
            </a:r>
            <a:r>
              <a:rPr lang="ru-RU" dirty="0" err="1" smtClean="0"/>
              <a:t>Шипка</a:t>
            </a:r>
            <a:endParaRPr lang="ru-RU" dirty="0"/>
          </a:p>
        </p:txBody>
      </p:sp>
      <p:pic>
        <p:nvPicPr>
          <p:cNvPr id="7" name="Содержимое 6" descr="Изображение 014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28596" y="1428736"/>
            <a:ext cx="8286808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Вазов</a:t>
            </a:r>
            <a:r>
              <a:rPr lang="ru-RU" dirty="0" smtClean="0"/>
              <a:t> за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Епопея</a:t>
            </a:r>
            <a:r>
              <a:rPr lang="ru-RU" dirty="0" smtClean="0"/>
              <a:t> на </a:t>
            </a:r>
            <a:r>
              <a:rPr lang="ru-RU" dirty="0" err="1" smtClean="0"/>
              <a:t>забравените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5" name="Содержимое 14" descr="Изображение 01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43050"/>
            <a:ext cx="4281518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Содержимое 13" descr="Изображение 017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14282" y="1857364"/>
            <a:ext cx="4281518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229600" cy="1114444"/>
          </a:xfrm>
        </p:spPr>
        <p:txBody>
          <a:bodyPr/>
          <a:lstStyle/>
          <a:p>
            <a:r>
              <a:rPr lang="ru-RU" dirty="0" err="1" smtClean="0"/>
              <a:t>Прозата</a:t>
            </a:r>
            <a:r>
              <a:rPr lang="ru-RU" dirty="0" smtClean="0"/>
              <a:t> на Иван </a:t>
            </a:r>
            <a:r>
              <a:rPr lang="ru-RU" dirty="0" err="1" smtClean="0"/>
              <a:t>Вазов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-357222" y="1571612"/>
            <a:ext cx="9787006" cy="4929222"/>
          </a:xfrm>
        </p:spPr>
        <p:txBody>
          <a:bodyPr/>
          <a:lstStyle/>
          <a:p>
            <a:r>
              <a:rPr lang="ru-RU" dirty="0" err="1" smtClean="0"/>
              <a:t>Първите</a:t>
            </a:r>
            <a:r>
              <a:rPr lang="ru-RU" dirty="0" smtClean="0"/>
              <a:t> си прозаически </a:t>
            </a:r>
            <a:r>
              <a:rPr lang="ru-RU" dirty="0" err="1" smtClean="0"/>
              <a:t>опити</a:t>
            </a:r>
            <a:r>
              <a:rPr lang="ru-RU" dirty="0" smtClean="0"/>
              <a:t> </a:t>
            </a:r>
            <a:r>
              <a:rPr lang="ru-RU" dirty="0" err="1" smtClean="0"/>
              <a:t>Вазов</a:t>
            </a:r>
            <a:r>
              <a:rPr lang="ru-RU" dirty="0" smtClean="0"/>
              <a:t> </a:t>
            </a:r>
            <a:r>
              <a:rPr lang="ru-RU" dirty="0" err="1" smtClean="0"/>
              <a:t>прави</a:t>
            </a:r>
            <a:r>
              <a:rPr lang="ru-RU" dirty="0" smtClean="0"/>
              <a:t> за </a:t>
            </a:r>
            <a:r>
              <a:rPr lang="ru-RU" dirty="0" err="1" smtClean="0"/>
              <a:t>нуждите</a:t>
            </a:r>
            <a:r>
              <a:rPr lang="ru-RU" dirty="0" smtClean="0"/>
              <a:t> на </a:t>
            </a:r>
          </a:p>
          <a:p>
            <a:r>
              <a:rPr lang="ru-RU" dirty="0" err="1" smtClean="0"/>
              <a:t>сп</a:t>
            </a:r>
            <a:r>
              <a:rPr lang="ru-RU" dirty="0" smtClean="0"/>
              <a:t>. «Наука»</a:t>
            </a:r>
          </a:p>
          <a:p>
            <a:endParaRPr lang="ru-RU" dirty="0" smtClean="0"/>
          </a:p>
          <a:p>
            <a:r>
              <a:rPr lang="ru-RU" dirty="0" smtClean="0"/>
              <a:t>Той е </a:t>
            </a:r>
            <a:r>
              <a:rPr lang="ru-RU" dirty="0" err="1" smtClean="0"/>
              <a:t>писател</a:t>
            </a:r>
            <a:r>
              <a:rPr lang="ru-RU" dirty="0" smtClean="0"/>
              <a:t> на «</a:t>
            </a:r>
            <a:r>
              <a:rPr lang="ru-RU" dirty="0" err="1" smtClean="0"/>
              <a:t>преживяваното</a:t>
            </a:r>
            <a:r>
              <a:rPr lang="ru-RU" dirty="0" smtClean="0"/>
              <a:t>»,на «</a:t>
            </a:r>
            <a:r>
              <a:rPr lang="ru-RU" dirty="0" err="1" smtClean="0"/>
              <a:t>виденото</a:t>
            </a:r>
            <a:r>
              <a:rPr lang="ru-RU" dirty="0" smtClean="0"/>
              <a:t> и </a:t>
            </a:r>
            <a:r>
              <a:rPr lang="ru-RU" dirty="0" err="1" smtClean="0"/>
              <a:t>чутото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Повести «</a:t>
            </a:r>
            <a:r>
              <a:rPr lang="ru-RU" dirty="0" err="1" smtClean="0"/>
              <a:t>Немили-недраги</a:t>
            </a:r>
            <a:r>
              <a:rPr lang="ru-RU" dirty="0" smtClean="0"/>
              <a:t>», «</a:t>
            </a:r>
            <a:r>
              <a:rPr lang="ru-RU" dirty="0" err="1" smtClean="0"/>
              <a:t>Чичовци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Вазов</a:t>
            </a:r>
            <a:r>
              <a:rPr lang="ru-RU" dirty="0" smtClean="0"/>
              <a:t> е </a:t>
            </a:r>
            <a:r>
              <a:rPr lang="ru-RU" dirty="0" err="1" smtClean="0"/>
              <a:t>създател</a:t>
            </a:r>
            <a:r>
              <a:rPr lang="ru-RU" dirty="0" smtClean="0"/>
              <a:t> и </a:t>
            </a:r>
            <a:r>
              <a:rPr lang="ru-RU" dirty="0" err="1" smtClean="0"/>
              <a:t>пръв</a:t>
            </a:r>
            <a:r>
              <a:rPr lang="ru-RU" dirty="0" smtClean="0"/>
              <a:t> </a:t>
            </a:r>
            <a:r>
              <a:rPr lang="ru-RU" dirty="0" err="1" smtClean="0"/>
              <a:t>майстор</a:t>
            </a:r>
            <a:r>
              <a:rPr lang="ru-RU" dirty="0" smtClean="0"/>
              <a:t> на </a:t>
            </a:r>
            <a:r>
              <a:rPr lang="ru-RU" dirty="0" err="1" smtClean="0"/>
              <a:t>българския</a:t>
            </a:r>
            <a:r>
              <a:rPr lang="ru-RU" dirty="0" smtClean="0"/>
              <a:t> </a:t>
            </a:r>
            <a:r>
              <a:rPr lang="ru-RU" dirty="0" err="1" smtClean="0"/>
              <a:t>къс</a:t>
            </a:r>
            <a:r>
              <a:rPr lang="ru-RU" dirty="0" smtClean="0"/>
              <a:t> </a:t>
            </a:r>
            <a:r>
              <a:rPr lang="ru-RU" dirty="0" err="1" smtClean="0"/>
              <a:t>разказ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err="1" smtClean="0">
                <a:latin typeface="Century Gothic" pitchFamily="34" charset="0"/>
                <a:cs typeface="Arial" pitchFamily="34" charset="0"/>
              </a:rPr>
              <a:t>Разкази</a:t>
            </a:r>
            <a:r>
              <a:rPr lang="ru-RU" dirty="0" smtClean="0">
                <a:latin typeface="Century Gothic" pitchFamily="34" charset="0"/>
                <a:cs typeface="Arial" pitchFamily="34" charset="0"/>
              </a:rPr>
              <a:t>:</a:t>
            </a:r>
          </a:p>
          <a:p>
            <a:pPr algn="just">
              <a:buNone/>
            </a:pPr>
            <a:r>
              <a:rPr lang="ru-RU" dirty="0" smtClean="0">
                <a:latin typeface="Century Gothic" pitchFamily="34" charset="0"/>
                <a:cs typeface="Arial" pitchFamily="34" charset="0"/>
              </a:rPr>
              <a:t>«</a:t>
            </a:r>
            <a:r>
              <a:rPr lang="ru-RU" dirty="0" err="1" smtClean="0">
                <a:latin typeface="Century Gothic" pitchFamily="34" charset="0"/>
                <a:cs typeface="Arial" pitchFamily="34" charset="0"/>
              </a:rPr>
              <a:t>Дядо</a:t>
            </a:r>
            <a:r>
              <a:rPr lang="ru-RU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Arial" pitchFamily="34" charset="0"/>
              </a:rPr>
              <a:t>Йоцо</a:t>
            </a:r>
            <a:r>
              <a:rPr lang="ru-RU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Arial" pitchFamily="34" charset="0"/>
              </a:rPr>
              <a:t>гледа</a:t>
            </a:r>
            <a:r>
              <a:rPr lang="ru-RU" dirty="0" smtClean="0">
                <a:latin typeface="Century Gothic" pitchFamily="34" charset="0"/>
                <a:cs typeface="Arial" pitchFamily="34" charset="0"/>
              </a:rPr>
              <a:t>», «</a:t>
            </a:r>
            <a:r>
              <a:rPr lang="ru-RU" dirty="0" err="1" smtClean="0">
                <a:latin typeface="Century Gothic" pitchFamily="34" charset="0"/>
                <a:cs typeface="Arial" pitchFamily="34" charset="0"/>
              </a:rPr>
              <a:t>Иде</a:t>
            </a:r>
            <a:r>
              <a:rPr lang="ru-RU" dirty="0" smtClean="0">
                <a:latin typeface="Century Gothic" pitchFamily="34" charset="0"/>
                <a:cs typeface="Arial" pitchFamily="34" charset="0"/>
              </a:rPr>
              <a:t> ли», «</a:t>
            </a:r>
            <a:r>
              <a:rPr lang="ru-RU" dirty="0" err="1" smtClean="0">
                <a:latin typeface="Century Gothic" pitchFamily="34" charset="0"/>
                <a:cs typeface="Arial" pitchFamily="34" charset="0"/>
              </a:rPr>
              <a:t>Една</a:t>
            </a:r>
            <a:r>
              <a:rPr lang="ru-RU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Century Gothic" pitchFamily="34" charset="0"/>
                <a:cs typeface="Arial" pitchFamily="34" charset="0"/>
              </a:rPr>
              <a:t>българка</a:t>
            </a:r>
            <a:r>
              <a:rPr lang="ru-RU" dirty="0" smtClean="0">
                <a:latin typeface="Century Gothic" pitchFamily="34" charset="0"/>
                <a:cs typeface="Arial" pitchFamily="34" charset="0"/>
              </a:rPr>
              <a:t>» «</a:t>
            </a:r>
            <a:r>
              <a:rPr lang="ru-RU" dirty="0" err="1" smtClean="0">
                <a:latin typeface="Century Gothic" pitchFamily="34" charset="0"/>
                <a:cs typeface="Arial" pitchFamily="34" charset="0"/>
              </a:rPr>
              <a:t>Тъмен</a:t>
            </a:r>
            <a:r>
              <a:rPr lang="ru-RU" dirty="0" smtClean="0">
                <a:latin typeface="Century Gothic" pitchFamily="34" charset="0"/>
                <a:cs typeface="Arial" pitchFamily="34" charset="0"/>
              </a:rPr>
              <a:t> герой», «Травиата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RetratoDeIvanVazov--bulgariaherpeopl00monr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58" y="1214422"/>
            <a:ext cx="3786214" cy="5072098"/>
          </a:xfrm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863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dirty="0" smtClean="0"/>
              <a:t>Иван </a:t>
            </a:r>
            <a:r>
              <a:rPr lang="ru-RU" sz="5400" dirty="0" err="1" smtClean="0"/>
              <a:t>Вазов</a:t>
            </a:r>
            <a:endParaRPr lang="ru-RU" sz="5400" dirty="0" smtClean="0"/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r>
              <a:rPr lang="ru-RU" sz="5400" dirty="0" smtClean="0"/>
              <a:t>(1850-1921)</a:t>
            </a: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Темите</a:t>
            </a:r>
            <a:r>
              <a:rPr lang="ru-RU" dirty="0" smtClean="0"/>
              <a:t> на </a:t>
            </a:r>
            <a:r>
              <a:rPr lang="ru-RU" dirty="0" err="1" smtClean="0"/>
              <a:t>разказите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ru-RU" dirty="0" err="1" smtClean="0"/>
              <a:t>Едните</a:t>
            </a:r>
            <a:r>
              <a:rPr lang="ru-RU" dirty="0" smtClean="0"/>
              <a:t> </a:t>
            </a:r>
            <a:r>
              <a:rPr lang="ru-RU" dirty="0" err="1" smtClean="0"/>
              <a:t>утвърждават</a:t>
            </a:r>
            <a:r>
              <a:rPr lang="ru-RU" dirty="0" smtClean="0"/>
              <a:t> </a:t>
            </a:r>
            <a:r>
              <a:rPr lang="ru-RU" dirty="0" err="1" smtClean="0"/>
              <a:t>традиционните</a:t>
            </a:r>
            <a:r>
              <a:rPr lang="ru-RU" dirty="0" smtClean="0"/>
              <a:t> </a:t>
            </a:r>
            <a:r>
              <a:rPr lang="ru-RU" dirty="0" err="1" smtClean="0"/>
              <a:t>нравствени</a:t>
            </a:r>
            <a:r>
              <a:rPr lang="ru-RU" dirty="0" smtClean="0"/>
              <a:t> добродетели на </a:t>
            </a:r>
            <a:r>
              <a:rPr lang="ru-RU" dirty="0" err="1" smtClean="0"/>
              <a:t>българина-родолюбието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Font typeface="Wingdings" pitchFamily="2" charset="2"/>
              <a:buChar char="Ø"/>
            </a:pPr>
            <a:r>
              <a:rPr lang="ru-RU" dirty="0" err="1" smtClean="0"/>
              <a:t>Другите</a:t>
            </a:r>
            <a:r>
              <a:rPr lang="ru-RU" dirty="0" smtClean="0"/>
              <a:t> </a:t>
            </a:r>
            <a:r>
              <a:rPr lang="ru-RU" dirty="0" err="1" smtClean="0"/>
              <a:t>показват</a:t>
            </a:r>
            <a:r>
              <a:rPr lang="ru-RU" dirty="0" smtClean="0"/>
              <a:t> </a:t>
            </a:r>
            <a:r>
              <a:rPr lang="ru-RU" dirty="0" err="1" smtClean="0"/>
              <a:t>новата</a:t>
            </a:r>
            <a:r>
              <a:rPr lang="ru-RU" dirty="0" smtClean="0"/>
              <a:t> </a:t>
            </a:r>
            <a:r>
              <a:rPr lang="ru-RU" dirty="0" err="1" smtClean="0"/>
              <a:t>градска</a:t>
            </a:r>
            <a:r>
              <a:rPr lang="ru-RU" dirty="0" smtClean="0"/>
              <a:t> </a:t>
            </a:r>
            <a:r>
              <a:rPr lang="ru-RU" dirty="0" err="1" smtClean="0"/>
              <a:t>действителност,те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социално-критични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Типове</a:t>
            </a:r>
            <a:r>
              <a:rPr lang="ru-RU" dirty="0" smtClean="0"/>
              <a:t> герои в </a:t>
            </a:r>
            <a:r>
              <a:rPr lang="ru-RU" dirty="0" err="1" smtClean="0"/>
              <a:t>разказите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«Старо здраво поколенье»-</a:t>
            </a:r>
            <a:r>
              <a:rPr lang="ru-RU" dirty="0" err="1" smtClean="0"/>
              <a:t>дядо</a:t>
            </a:r>
            <a:r>
              <a:rPr lang="ru-RU" dirty="0" smtClean="0"/>
              <a:t> </a:t>
            </a:r>
            <a:r>
              <a:rPr lang="ru-RU" dirty="0" err="1" smtClean="0"/>
              <a:t>Йоцо,баба</a:t>
            </a:r>
            <a:r>
              <a:rPr lang="ru-RU" dirty="0" smtClean="0"/>
              <a:t> </a:t>
            </a:r>
            <a:r>
              <a:rPr lang="ru-RU" dirty="0" err="1" smtClean="0"/>
              <a:t>Илийца-носители</a:t>
            </a:r>
            <a:r>
              <a:rPr lang="ru-RU" dirty="0" smtClean="0"/>
              <a:t> на </a:t>
            </a:r>
            <a:r>
              <a:rPr lang="ru-RU" dirty="0" err="1" smtClean="0"/>
              <a:t>народностни</a:t>
            </a:r>
            <a:r>
              <a:rPr lang="ru-RU" dirty="0" smtClean="0"/>
              <a:t> добродетели 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«</a:t>
            </a:r>
            <a:r>
              <a:rPr lang="ru-RU" dirty="0" err="1" smtClean="0"/>
              <a:t>Млади,здрави,интелигентни</a:t>
            </a:r>
            <a:r>
              <a:rPr lang="ru-RU" dirty="0" smtClean="0"/>
              <a:t>»-представители на </a:t>
            </a:r>
            <a:r>
              <a:rPr lang="ru-RU" dirty="0" err="1" smtClean="0"/>
              <a:t>изроденото</a:t>
            </a:r>
            <a:r>
              <a:rPr lang="ru-RU" dirty="0" smtClean="0"/>
              <a:t> </a:t>
            </a:r>
            <a:r>
              <a:rPr lang="ru-RU" dirty="0" err="1" smtClean="0"/>
              <a:t>нравствено</a:t>
            </a:r>
            <a:r>
              <a:rPr lang="ru-RU" dirty="0" smtClean="0"/>
              <a:t> младо поколение.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Вазов</a:t>
            </a:r>
            <a:r>
              <a:rPr lang="ru-RU" dirty="0" smtClean="0"/>
              <a:t> за себе 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400" dirty="0" smtClean="0"/>
              <a:t>«Аз </a:t>
            </a:r>
            <a:r>
              <a:rPr lang="ru-RU" sz="4400" dirty="0" err="1" smtClean="0"/>
              <a:t>получих</a:t>
            </a:r>
            <a:r>
              <a:rPr lang="ru-RU" sz="4400" dirty="0" smtClean="0"/>
              <a:t> награда от народа </a:t>
            </a:r>
            <a:r>
              <a:rPr lang="ru-RU" sz="4400" dirty="0" err="1" smtClean="0"/>
              <a:t>си.Тя</a:t>
            </a:r>
            <a:r>
              <a:rPr lang="ru-RU" sz="4400" dirty="0" smtClean="0"/>
              <a:t> се </a:t>
            </a:r>
            <a:r>
              <a:rPr lang="ru-RU" sz="4400" dirty="0" err="1" smtClean="0"/>
              <a:t>състоеше</a:t>
            </a:r>
            <a:r>
              <a:rPr lang="ru-RU" sz="4400" dirty="0" smtClean="0"/>
              <a:t> в </a:t>
            </a:r>
            <a:r>
              <a:rPr lang="ru-RU" sz="4400" dirty="0" err="1" smtClean="0"/>
              <a:t>ония</a:t>
            </a:r>
            <a:r>
              <a:rPr lang="ru-RU" sz="4400" dirty="0" smtClean="0"/>
              <a:t> </a:t>
            </a:r>
            <a:r>
              <a:rPr lang="ru-RU" sz="4400" dirty="0" err="1" smtClean="0"/>
              <a:t>хубави</a:t>
            </a:r>
            <a:r>
              <a:rPr lang="ru-RU" sz="4400" dirty="0" smtClean="0"/>
              <a:t> </a:t>
            </a:r>
            <a:r>
              <a:rPr lang="ru-RU" sz="4400" dirty="0" err="1" smtClean="0"/>
              <a:t>мигове,когато</a:t>
            </a:r>
            <a:r>
              <a:rPr lang="ru-RU" sz="4400" dirty="0" smtClean="0"/>
              <a:t> </a:t>
            </a:r>
            <a:r>
              <a:rPr lang="ru-RU" sz="4400" dirty="0" err="1" smtClean="0"/>
              <a:t>чувах</a:t>
            </a:r>
            <a:r>
              <a:rPr lang="ru-RU" sz="4400" dirty="0" smtClean="0"/>
              <a:t> </a:t>
            </a:r>
            <a:r>
              <a:rPr lang="ru-RU" sz="4400" dirty="0" err="1" smtClean="0"/>
              <a:t>старци</a:t>
            </a:r>
            <a:r>
              <a:rPr lang="ru-RU" sz="4400" dirty="0" smtClean="0"/>
              <a:t> да ми </a:t>
            </a:r>
            <a:r>
              <a:rPr lang="ru-RU" sz="4400" dirty="0" err="1" smtClean="0"/>
              <a:t>казват</a:t>
            </a:r>
            <a:r>
              <a:rPr lang="ru-RU" sz="4400" dirty="0" smtClean="0"/>
              <a:t>: «</a:t>
            </a:r>
            <a:r>
              <a:rPr lang="ru-RU" sz="4400" dirty="0" err="1" smtClean="0"/>
              <a:t>Синко,това</a:t>
            </a:r>
            <a:r>
              <a:rPr lang="ru-RU" sz="4400" dirty="0" smtClean="0"/>
              <a:t> </a:t>
            </a:r>
            <a:r>
              <a:rPr lang="ru-RU" sz="4400" dirty="0" err="1" smtClean="0"/>
              <a:t>което</a:t>
            </a:r>
            <a:r>
              <a:rPr lang="ru-RU" sz="4400" dirty="0" smtClean="0"/>
              <a:t> </a:t>
            </a:r>
            <a:r>
              <a:rPr lang="ru-RU" sz="4400" dirty="0" err="1" smtClean="0"/>
              <a:t>ти</a:t>
            </a:r>
            <a:r>
              <a:rPr lang="ru-RU" sz="4400" dirty="0" smtClean="0"/>
              <a:t> </a:t>
            </a:r>
            <a:r>
              <a:rPr lang="ru-RU" sz="4400" dirty="0" err="1" smtClean="0"/>
              <a:t>писа,сякаш</a:t>
            </a:r>
            <a:r>
              <a:rPr lang="ru-RU" sz="4400" dirty="0" smtClean="0"/>
              <a:t> </a:t>
            </a:r>
            <a:r>
              <a:rPr lang="ru-RU" sz="4400" dirty="0" err="1" smtClean="0"/>
              <a:t>че</a:t>
            </a:r>
            <a:r>
              <a:rPr lang="ru-RU" sz="4400" dirty="0" smtClean="0"/>
              <a:t> го </a:t>
            </a:r>
            <a:r>
              <a:rPr lang="ru-RU" sz="4400" dirty="0" err="1" smtClean="0"/>
              <a:t>изтръгна</a:t>
            </a:r>
            <a:r>
              <a:rPr lang="ru-RU" sz="4400" dirty="0" smtClean="0"/>
              <a:t> от </a:t>
            </a:r>
            <a:r>
              <a:rPr lang="ru-RU" sz="4400" dirty="0" err="1" smtClean="0"/>
              <a:t>нашата</a:t>
            </a:r>
            <a:r>
              <a:rPr lang="ru-RU" sz="4400" dirty="0" smtClean="0"/>
              <a:t> душа.»   </a:t>
            </a:r>
            <a:endParaRPr lang="ru-RU" sz="4400" dirty="0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636"/>
            <a:ext cx="8229600" cy="1143000"/>
          </a:xfrm>
        </p:spPr>
        <p:txBody>
          <a:bodyPr/>
          <a:lstStyle/>
          <a:p>
            <a:r>
              <a:rPr lang="ru-RU" dirty="0" err="1" smtClean="0"/>
              <a:t>Родното</a:t>
            </a:r>
            <a:r>
              <a:rPr lang="ru-RU" dirty="0" smtClean="0"/>
              <a:t> </a:t>
            </a:r>
            <a:r>
              <a:rPr lang="ru-RU" dirty="0" err="1" smtClean="0"/>
              <a:t>място</a:t>
            </a:r>
            <a:endParaRPr lang="ru-RU" dirty="0"/>
          </a:p>
        </p:txBody>
      </p:sp>
      <p:pic>
        <p:nvPicPr>
          <p:cNvPr id="5" name="Содержимое 4" descr="24pmg0i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500042"/>
            <a:ext cx="4357718" cy="3957644"/>
          </a:xfrm>
        </p:spPr>
      </p:pic>
      <p:pic>
        <p:nvPicPr>
          <p:cNvPr id="6" name="Содержимое 5" descr="_w_b24afea02e04cf62f2632b2375f544e0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3438" y="500042"/>
            <a:ext cx="4286280" cy="3929090"/>
          </a:xfrm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pPr algn="l"/>
            <a:r>
              <a:rPr lang="ru-RU" sz="3600" dirty="0" err="1" smtClean="0"/>
              <a:t>Съвременниците</a:t>
            </a:r>
            <a:r>
              <a:rPr lang="ru-RU" sz="3600" dirty="0" smtClean="0"/>
              <a:t> </a:t>
            </a:r>
            <a:r>
              <a:rPr lang="ru-RU" sz="3600" dirty="0" err="1" smtClean="0"/>
              <a:t>му</a:t>
            </a:r>
            <a:r>
              <a:rPr lang="ru-RU" sz="3600" dirty="0" smtClean="0"/>
              <a:t> го </a:t>
            </a:r>
            <a:r>
              <a:rPr lang="ru-RU" sz="3600" dirty="0" err="1" smtClean="0"/>
              <a:t>наричат</a:t>
            </a:r>
            <a:r>
              <a:rPr lang="ru-RU" sz="3600" dirty="0" smtClean="0"/>
              <a:t>: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-национален </a:t>
            </a:r>
            <a:r>
              <a:rPr lang="ru-RU" sz="3600" dirty="0" err="1" smtClean="0"/>
              <a:t>класик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-народен поет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-патриарх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-летописец</a:t>
            </a:r>
            <a:endParaRPr lang="ru-RU" sz="3600" dirty="0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1436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Автор е на </a:t>
            </a:r>
            <a:r>
              <a:rPr lang="ru-RU" dirty="0" err="1" smtClean="0"/>
              <a:t>най-обемното</a:t>
            </a:r>
            <a:r>
              <a:rPr lang="ru-RU" dirty="0" smtClean="0"/>
              <a:t> </a:t>
            </a:r>
            <a:r>
              <a:rPr lang="ru-RU" dirty="0" err="1" smtClean="0"/>
              <a:t>българско</a:t>
            </a:r>
            <a:r>
              <a:rPr lang="ru-RU" dirty="0" smtClean="0"/>
              <a:t> </a:t>
            </a:r>
            <a:r>
              <a:rPr lang="ru-RU" dirty="0" err="1" smtClean="0"/>
              <a:t>писателско</a:t>
            </a:r>
            <a:r>
              <a:rPr lang="ru-RU" dirty="0" smtClean="0"/>
              <a:t> дело </a:t>
            </a:r>
            <a:r>
              <a:rPr lang="ru-RU" dirty="0" err="1" smtClean="0"/>
              <a:t>събрано</a:t>
            </a:r>
            <a:r>
              <a:rPr lang="ru-RU" dirty="0" smtClean="0"/>
              <a:t> в 22 тома</a:t>
            </a:r>
            <a:br>
              <a:rPr lang="ru-RU" dirty="0" smtClean="0"/>
            </a:br>
            <a:r>
              <a:rPr lang="ru-RU" dirty="0" err="1" smtClean="0"/>
              <a:t>Необятна</a:t>
            </a:r>
            <a:r>
              <a:rPr lang="ru-RU" dirty="0" smtClean="0"/>
              <a:t> </a:t>
            </a:r>
            <a:r>
              <a:rPr lang="ru-RU" dirty="0" err="1" smtClean="0"/>
              <a:t>жанрова</a:t>
            </a:r>
            <a:r>
              <a:rPr lang="ru-RU" dirty="0" smtClean="0"/>
              <a:t> и </a:t>
            </a:r>
            <a:r>
              <a:rPr lang="ru-RU" dirty="0" err="1" smtClean="0"/>
              <a:t>тематична</a:t>
            </a:r>
            <a:r>
              <a:rPr lang="ru-RU" dirty="0" smtClean="0"/>
              <a:t> широта на </a:t>
            </a:r>
            <a:r>
              <a:rPr lang="ru-RU" dirty="0" err="1" smtClean="0"/>
              <a:t>тв-то</a:t>
            </a:r>
            <a:r>
              <a:rPr lang="ru-RU" dirty="0" smtClean="0"/>
              <a:t> </a:t>
            </a:r>
            <a:r>
              <a:rPr lang="ru-RU" dirty="0" err="1" smtClean="0"/>
              <a:t>му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-</a:t>
            </a:r>
            <a:r>
              <a:rPr lang="ru-RU" sz="3200" dirty="0" err="1" smtClean="0"/>
              <a:t>поезия</a:t>
            </a:r>
            <a:r>
              <a:rPr lang="ru-RU" sz="3200" dirty="0" smtClean="0"/>
              <a:t>               -</a:t>
            </a:r>
            <a:r>
              <a:rPr lang="ru-RU" sz="3200" dirty="0" err="1" smtClean="0"/>
              <a:t>драми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</a:t>
            </a:r>
            <a:r>
              <a:rPr lang="ru-RU" sz="3200" dirty="0" err="1" smtClean="0"/>
              <a:t>разкази</a:t>
            </a:r>
            <a:r>
              <a:rPr lang="ru-RU" sz="3200" dirty="0" smtClean="0"/>
              <a:t>              -публицистика</a:t>
            </a:r>
            <a:br>
              <a:rPr lang="ru-RU" sz="3200" dirty="0" smtClean="0"/>
            </a:br>
            <a:r>
              <a:rPr lang="ru-RU" sz="3200" dirty="0" smtClean="0"/>
              <a:t>-повести             -</a:t>
            </a:r>
            <a:r>
              <a:rPr lang="ru-RU" sz="3200" dirty="0" err="1" smtClean="0"/>
              <a:t>преводи</a:t>
            </a:r>
            <a:r>
              <a:rPr lang="ru-RU" sz="3200" dirty="0" smtClean="0"/>
              <a:t>    </a:t>
            </a:r>
            <a:br>
              <a:rPr lang="ru-RU" sz="3200" dirty="0" smtClean="0"/>
            </a:br>
            <a:r>
              <a:rPr lang="ru-RU" sz="3200" dirty="0" smtClean="0"/>
              <a:t>-</a:t>
            </a:r>
            <a:r>
              <a:rPr lang="ru-RU" sz="3200" dirty="0" err="1" smtClean="0"/>
              <a:t>романи</a:t>
            </a:r>
            <a:r>
              <a:rPr lang="ru-RU" sz="3200" dirty="0" smtClean="0"/>
              <a:t>              -</a:t>
            </a:r>
            <a:r>
              <a:rPr lang="ru-RU" sz="3200" dirty="0" err="1" smtClean="0"/>
              <a:t>пише</a:t>
            </a:r>
            <a:r>
              <a:rPr lang="ru-RU" sz="3200" dirty="0" smtClean="0"/>
              <a:t> за </a:t>
            </a:r>
            <a:r>
              <a:rPr lang="ru-RU" sz="3200" dirty="0" err="1" smtClean="0"/>
              <a:t>деца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</a:t>
            </a:r>
            <a:r>
              <a:rPr lang="ru-RU" sz="3200" dirty="0" err="1" smtClean="0"/>
              <a:t>пътеписи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r>
              <a:rPr lang="ru-RU" dirty="0" err="1" smtClean="0"/>
              <a:t>Делото</a:t>
            </a:r>
            <a:r>
              <a:rPr lang="ru-RU" dirty="0" smtClean="0"/>
              <a:t> </a:t>
            </a:r>
            <a:r>
              <a:rPr lang="ru-RU" dirty="0" err="1" smtClean="0"/>
              <a:t>му</a:t>
            </a:r>
            <a:r>
              <a:rPr lang="ru-RU" dirty="0" smtClean="0"/>
              <a:t> е </a:t>
            </a:r>
            <a:r>
              <a:rPr lang="ru-RU" dirty="0" err="1" smtClean="0"/>
              <a:t>наистина</a:t>
            </a:r>
            <a:r>
              <a:rPr lang="ru-RU" dirty="0" smtClean="0"/>
              <a:t> </a:t>
            </a:r>
            <a:r>
              <a:rPr lang="ru-RU" dirty="0" err="1" smtClean="0"/>
              <a:t>художествена</a:t>
            </a:r>
            <a:r>
              <a:rPr lang="ru-RU" dirty="0" smtClean="0"/>
              <a:t> </a:t>
            </a:r>
            <a:r>
              <a:rPr lang="ru-RU" dirty="0" err="1" smtClean="0"/>
              <a:t>енциклопедия</a:t>
            </a:r>
            <a:r>
              <a:rPr lang="ru-RU" dirty="0" smtClean="0"/>
              <a:t> на </a:t>
            </a:r>
            <a:r>
              <a:rPr lang="ru-RU" dirty="0" err="1" smtClean="0"/>
              <a:t>българския</a:t>
            </a:r>
            <a:r>
              <a:rPr lang="ru-RU" dirty="0" smtClean="0"/>
              <a:t> национален живот.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r>
              <a:rPr lang="ru-RU" dirty="0" err="1" smtClean="0"/>
              <a:t>Вазов</a:t>
            </a:r>
            <a:r>
              <a:rPr lang="ru-RU" dirty="0" smtClean="0"/>
              <a:t> не само </a:t>
            </a:r>
            <a:r>
              <a:rPr lang="ru-RU" dirty="0" err="1" smtClean="0"/>
              <a:t>пише</a:t>
            </a:r>
            <a:r>
              <a:rPr lang="ru-RU" dirty="0" smtClean="0"/>
              <a:t> за </a:t>
            </a:r>
            <a:r>
              <a:rPr lang="ru-RU" dirty="0" err="1" smtClean="0"/>
              <a:t>всичко</a:t>
            </a:r>
            <a:r>
              <a:rPr lang="ru-RU" dirty="0" smtClean="0"/>
              <a:t> </a:t>
            </a:r>
            <a:r>
              <a:rPr lang="ru-RU" dirty="0" err="1" smtClean="0"/>
              <a:t>българско</a:t>
            </a:r>
            <a:r>
              <a:rPr lang="ru-RU" dirty="0" smtClean="0"/>
              <a:t> и за </a:t>
            </a:r>
            <a:r>
              <a:rPr lang="ru-RU" dirty="0" err="1" smtClean="0"/>
              <a:t>всички</a:t>
            </a:r>
            <a:r>
              <a:rPr lang="ru-RU" dirty="0" smtClean="0"/>
              <a:t> </a:t>
            </a:r>
            <a:r>
              <a:rPr lang="ru-RU" dirty="0" err="1" smtClean="0"/>
              <a:t>българи,но</a:t>
            </a:r>
            <a:r>
              <a:rPr lang="ru-RU" dirty="0" smtClean="0"/>
              <a:t> и се чете от </a:t>
            </a:r>
            <a:r>
              <a:rPr lang="ru-RU" dirty="0" err="1" smtClean="0"/>
              <a:t>всички.Неговите</a:t>
            </a:r>
            <a:r>
              <a:rPr lang="ru-RU" dirty="0" smtClean="0"/>
              <a:t> песни и стихотворения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първите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err="1" smtClean="0"/>
              <a:t>които</a:t>
            </a:r>
            <a:r>
              <a:rPr lang="ru-RU" dirty="0" smtClean="0"/>
              <a:t>  </a:t>
            </a:r>
            <a:r>
              <a:rPr lang="ru-RU" dirty="0" err="1" smtClean="0"/>
              <a:t>пее</a:t>
            </a:r>
            <a:r>
              <a:rPr lang="ru-RU" dirty="0" smtClean="0"/>
              <a:t> и </a:t>
            </a:r>
            <a:r>
              <a:rPr lang="ru-RU" dirty="0" err="1" smtClean="0"/>
              <a:t>декламира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всяко </a:t>
            </a:r>
            <a:r>
              <a:rPr lang="ru-RU" dirty="0" err="1" smtClean="0"/>
              <a:t>българче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Вазов</a:t>
            </a:r>
            <a:r>
              <a:rPr lang="ru-RU" dirty="0" smtClean="0"/>
              <a:t> е </a:t>
            </a:r>
            <a:r>
              <a:rPr lang="ru-RU" dirty="0" err="1" smtClean="0"/>
              <a:t>писателят</a:t>
            </a:r>
            <a:r>
              <a:rPr lang="ru-RU" dirty="0" smtClean="0"/>
              <a:t> на «</a:t>
            </a:r>
            <a:r>
              <a:rPr lang="ru-RU" dirty="0" err="1" smtClean="0"/>
              <a:t>всякоя</a:t>
            </a:r>
            <a:r>
              <a:rPr lang="ru-RU" dirty="0" smtClean="0"/>
              <a:t> </a:t>
            </a:r>
            <a:r>
              <a:rPr lang="ru-RU" dirty="0" err="1" smtClean="0"/>
              <a:t>възраст,класа,пол,занятье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Аз </a:t>
            </a:r>
            <a:r>
              <a:rPr lang="ru-RU" dirty="0" err="1" smtClean="0"/>
              <a:t>съм</a:t>
            </a:r>
            <a:r>
              <a:rPr lang="ru-RU" dirty="0" smtClean="0"/>
              <a:t> </a:t>
            </a:r>
            <a:r>
              <a:rPr lang="ru-RU" dirty="0" err="1" smtClean="0"/>
              <a:t>българче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85720" y="714356"/>
            <a:ext cx="8572560" cy="6143644"/>
          </a:xfrm>
        </p:spPr>
        <p:txBody>
          <a:bodyPr>
            <a:normAutofit fontScale="55000" lnSpcReduction="20000"/>
          </a:bodyPr>
          <a:lstStyle/>
          <a:p>
            <a:r>
              <a:rPr lang="ru-RU" sz="4000" dirty="0" smtClean="0"/>
              <a:t>Аз </a:t>
            </a:r>
            <a:r>
              <a:rPr lang="ru-RU" sz="4000" dirty="0" err="1" smtClean="0"/>
              <a:t>съм</a:t>
            </a:r>
            <a:r>
              <a:rPr lang="ru-RU" sz="4000" dirty="0" smtClean="0"/>
              <a:t> </a:t>
            </a:r>
            <a:r>
              <a:rPr lang="ru-RU" sz="4000" dirty="0" err="1" smtClean="0"/>
              <a:t>българче</a:t>
            </a:r>
            <a:r>
              <a:rPr lang="ru-RU" sz="4000" dirty="0" smtClean="0"/>
              <a:t> и </a:t>
            </a:r>
            <a:r>
              <a:rPr lang="ru-RU" sz="4000" dirty="0" err="1" smtClean="0"/>
              <a:t>силна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майка мене е родила;</a:t>
            </a:r>
            <a:br>
              <a:rPr lang="ru-RU" sz="4000" dirty="0" smtClean="0"/>
            </a:br>
            <a:r>
              <a:rPr lang="ru-RU" sz="4000" dirty="0" smtClean="0"/>
              <a:t>с </a:t>
            </a:r>
            <a:r>
              <a:rPr lang="ru-RU" sz="4000" dirty="0" err="1" smtClean="0"/>
              <a:t>хубости</a:t>
            </a:r>
            <a:r>
              <a:rPr lang="ru-RU" sz="4000" dirty="0" smtClean="0"/>
              <a:t>, блага </a:t>
            </a:r>
            <a:r>
              <a:rPr lang="ru-RU" sz="4000" dirty="0" err="1" smtClean="0"/>
              <a:t>обилна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err="1" smtClean="0"/>
              <a:t>мойта</a:t>
            </a:r>
            <a:r>
              <a:rPr lang="ru-RU" sz="4000" dirty="0" smtClean="0"/>
              <a:t> родина е мила.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Аз </a:t>
            </a:r>
            <a:r>
              <a:rPr lang="ru-RU" sz="4000" dirty="0" err="1" smtClean="0"/>
              <a:t>съм</a:t>
            </a:r>
            <a:r>
              <a:rPr lang="ru-RU" sz="4000" dirty="0" smtClean="0"/>
              <a:t> </a:t>
            </a:r>
            <a:r>
              <a:rPr lang="ru-RU" sz="4000" dirty="0" err="1" smtClean="0"/>
              <a:t>българче</a:t>
            </a:r>
            <a:r>
              <a:rPr lang="ru-RU" sz="4000" dirty="0" smtClean="0"/>
              <a:t>. </a:t>
            </a:r>
            <a:r>
              <a:rPr lang="ru-RU" sz="4000" dirty="0" err="1" smtClean="0"/>
              <a:t>Обичам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err="1" smtClean="0"/>
              <a:t>наште</a:t>
            </a:r>
            <a:r>
              <a:rPr lang="ru-RU" sz="4000" dirty="0" smtClean="0"/>
              <a:t> </a:t>
            </a:r>
            <a:r>
              <a:rPr lang="ru-RU" sz="4000" dirty="0" err="1" smtClean="0"/>
              <a:t>планини</a:t>
            </a:r>
            <a:r>
              <a:rPr lang="ru-RU" sz="4000" dirty="0" smtClean="0"/>
              <a:t> зелени,</a:t>
            </a:r>
            <a:br>
              <a:rPr lang="ru-RU" sz="4000" dirty="0" smtClean="0"/>
            </a:br>
            <a:r>
              <a:rPr lang="ru-RU" sz="4000" dirty="0" err="1" smtClean="0"/>
              <a:t>българин</a:t>
            </a:r>
            <a:r>
              <a:rPr lang="ru-RU" sz="4000" dirty="0" smtClean="0"/>
              <a:t> да се </a:t>
            </a:r>
            <a:r>
              <a:rPr lang="ru-RU" sz="4000" dirty="0" err="1" smtClean="0"/>
              <a:t>наричам</a:t>
            </a:r>
            <a:r>
              <a:rPr lang="ru-RU" sz="4000" dirty="0" smtClean="0"/>
              <a:t> -</a:t>
            </a:r>
            <a:br>
              <a:rPr lang="ru-RU" sz="4000" dirty="0" smtClean="0"/>
            </a:br>
            <a:r>
              <a:rPr lang="ru-RU" sz="4000" dirty="0" err="1" smtClean="0"/>
              <a:t>първа</a:t>
            </a:r>
            <a:r>
              <a:rPr lang="ru-RU" sz="4000" dirty="0" smtClean="0"/>
              <a:t> </a:t>
            </a:r>
            <a:r>
              <a:rPr lang="ru-RU" sz="4000" dirty="0" err="1" smtClean="0"/>
              <a:t>радост</a:t>
            </a:r>
            <a:r>
              <a:rPr lang="ru-RU" sz="4000" dirty="0" smtClean="0"/>
              <a:t> е за мене.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Аз </a:t>
            </a:r>
            <a:r>
              <a:rPr lang="ru-RU" sz="4000" dirty="0" err="1" smtClean="0"/>
              <a:t>съм</a:t>
            </a:r>
            <a:r>
              <a:rPr lang="ru-RU" sz="4000" dirty="0" smtClean="0"/>
              <a:t> </a:t>
            </a:r>
            <a:r>
              <a:rPr lang="ru-RU" sz="4000" dirty="0" err="1" smtClean="0"/>
              <a:t>българче</a:t>
            </a:r>
            <a:r>
              <a:rPr lang="ru-RU" sz="4000" dirty="0" smtClean="0"/>
              <a:t> свободно,</a:t>
            </a:r>
            <a:br>
              <a:rPr lang="ru-RU" sz="4000" dirty="0" smtClean="0"/>
            </a:br>
            <a:r>
              <a:rPr lang="ru-RU" sz="4000" dirty="0" smtClean="0"/>
              <a:t>в край свободен аз </a:t>
            </a:r>
            <a:r>
              <a:rPr lang="ru-RU" sz="4000" dirty="0" err="1" smtClean="0"/>
              <a:t>живея</a:t>
            </a:r>
            <a:r>
              <a:rPr lang="ru-RU" sz="4000" dirty="0" smtClean="0"/>
              <a:t>,</a:t>
            </a:r>
            <a:br>
              <a:rPr lang="ru-RU" sz="4000" dirty="0" smtClean="0"/>
            </a:br>
            <a:r>
              <a:rPr lang="ru-RU" sz="4000" dirty="0" err="1" smtClean="0"/>
              <a:t>всичко</a:t>
            </a:r>
            <a:r>
              <a:rPr lang="ru-RU" sz="4000" dirty="0" smtClean="0"/>
              <a:t> </a:t>
            </a:r>
            <a:r>
              <a:rPr lang="ru-RU" sz="4000" dirty="0" err="1" smtClean="0"/>
              <a:t>българско</a:t>
            </a:r>
            <a:r>
              <a:rPr lang="ru-RU" sz="4000" dirty="0" smtClean="0"/>
              <a:t> и родно</a:t>
            </a:r>
            <a:br>
              <a:rPr lang="ru-RU" sz="4000" dirty="0" smtClean="0"/>
            </a:br>
            <a:r>
              <a:rPr lang="ru-RU" sz="4000" dirty="0" smtClean="0"/>
              <a:t>любя, </a:t>
            </a:r>
            <a:r>
              <a:rPr lang="ru-RU" sz="4000" dirty="0" err="1" smtClean="0"/>
              <a:t>тача</a:t>
            </a:r>
            <a:r>
              <a:rPr lang="ru-RU" sz="4000" dirty="0" smtClean="0"/>
              <a:t> и милея.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Аз </a:t>
            </a:r>
            <a:r>
              <a:rPr lang="ru-RU" sz="4000" dirty="0" err="1" smtClean="0"/>
              <a:t>съм</a:t>
            </a:r>
            <a:r>
              <a:rPr lang="ru-RU" sz="4000" dirty="0" smtClean="0"/>
              <a:t> </a:t>
            </a:r>
            <a:r>
              <a:rPr lang="ru-RU" sz="4000" dirty="0" err="1" smtClean="0"/>
              <a:t>българче</a:t>
            </a:r>
            <a:r>
              <a:rPr lang="ru-RU" sz="4000" dirty="0" smtClean="0"/>
              <a:t> и </a:t>
            </a:r>
            <a:r>
              <a:rPr lang="ru-RU" sz="4000" dirty="0" err="1" smtClean="0"/>
              <a:t>расна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 дни велики, в славно </a:t>
            </a:r>
            <a:r>
              <a:rPr lang="ru-RU" sz="4000" dirty="0" err="1" smtClean="0"/>
              <a:t>време</a:t>
            </a:r>
            <a:r>
              <a:rPr lang="ru-RU" sz="4000" dirty="0" smtClean="0"/>
              <a:t>,</a:t>
            </a:r>
            <a:br>
              <a:rPr lang="ru-RU" sz="4000" dirty="0" smtClean="0"/>
            </a:br>
            <a:r>
              <a:rPr lang="ru-RU" sz="4000" dirty="0" err="1" smtClean="0"/>
              <a:t>син</a:t>
            </a:r>
            <a:r>
              <a:rPr lang="ru-RU" sz="4000" dirty="0" smtClean="0"/>
              <a:t> </a:t>
            </a:r>
            <a:r>
              <a:rPr lang="ru-RU" sz="4000" dirty="0" err="1" smtClean="0"/>
              <a:t>съм</a:t>
            </a:r>
            <a:r>
              <a:rPr lang="ru-RU" sz="4000" dirty="0" smtClean="0"/>
              <a:t> на </a:t>
            </a:r>
            <a:r>
              <a:rPr lang="ru-RU" sz="4000" dirty="0" err="1" smtClean="0"/>
              <a:t>земя</a:t>
            </a:r>
            <a:r>
              <a:rPr lang="ru-RU" sz="4000" dirty="0" smtClean="0"/>
              <a:t> прекрасна,</a:t>
            </a:r>
            <a:br>
              <a:rPr lang="ru-RU" sz="4000" dirty="0" smtClean="0"/>
            </a:br>
            <a:r>
              <a:rPr lang="ru-RU" sz="4000" dirty="0" err="1" smtClean="0"/>
              <a:t>син</a:t>
            </a:r>
            <a:r>
              <a:rPr lang="ru-RU" sz="4000" dirty="0" smtClean="0"/>
              <a:t> </a:t>
            </a:r>
            <a:r>
              <a:rPr lang="ru-RU" sz="4000" dirty="0" err="1" smtClean="0"/>
              <a:t>съм</a:t>
            </a:r>
            <a:r>
              <a:rPr lang="ru-RU" sz="4000" dirty="0" smtClean="0"/>
              <a:t> на </a:t>
            </a:r>
            <a:r>
              <a:rPr lang="ru-RU" sz="4000" dirty="0" err="1" smtClean="0"/>
              <a:t>юнашко</a:t>
            </a:r>
            <a:r>
              <a:rPr lang="ru-RU" sz="4000" dirty="0" smtClean="0"/>
              <a:t> </a:t>
            </a:r>
            <a:r>
              <a:rPr lang="ru-RU" sz="4000" dirty="0" err="1" smtClean="0"/>
              <a:t>племе</a:t>
            </a:r>
            <a:endParaRPr lang="ru-RU" sz="4000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Аз съм българче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44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IvanVazov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1571612"/>
            <a:ext cx="3429024" cy="4643470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500594" cy="504351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Той </a:t>
            </a:r>
            <a:r>
              <a:rPr lang="ru-RU" sz="2800" dirty="0" err="1" smtClean="0"/>
              <a:t>пръв</a:t>
            </a:r>
            <a:r>
              <a:rPr lang="ru-RU" sz="2800" dirty="0" smtClean="0"/>
              <a:t> от </a:t>
            </a:r>
            <a:r>
              <a:rPr lang="ru-RU" sz="2800" dirty="0" err="1" smtClean="0"/>
              <a:t>българските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творци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словото</a:t>
            </a:r>
            <a:r>
              <a:rPr lang="ru-RU" sz="2800" dirty="0" smtClean="0"/>
              <a:t> става известен в чужбина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/>
              <a:t>Вазов</a:t>
            </a:r>
            <a:r>
              <a:rPr lang="ru-RU" sz="2800" dirty="0" smtClean="0"/>
              <a:t> </a:t>
            </a:r>
            <a:r>
              <a:rPr lang="ru-RU" sz="2800" dirty="0" err="1" smtClean="0"/>
              <a:t>пръв</a:t>
            </a:r>
            <a:r>
              <a:rPr lang="ru-RU" sz="2800" dirty="0" smtClean="0"/>
              <a:t> </a:t>
            </a:r>
            <a:r>
              <a:rPr lang="ru-RU" sz="2800" dirty="0" err="1" smtClean="0"/>
              <a:t>вижда</a:t>
            </a:r>
            <a:r>
              <a:rPr lang="ru-RU" sz="2800" dirty="0" smtClean="0"/>
              <a:t> </a:t>
            </a:r>
            <a:r>
              <a:rPr lang="ru-RU" sz="2800" dirty="0" err="1" smtClean="0"/>
              <a:t>обществената</a:t>
            </a:r>
            <a:r>
              <a:rPr lang="ru-RU" sz="2800" dirty="0" smtClean="0"/>
              <a:t> си </a:t>
            </a:r>
            <a:r>
              <a:rPr lang="ru-RU" sz="2800" dirty="0" err="1" smtClean="0"/>
              <a:t>мисия</a:t>
            </a:r>
            <a:r>
              <a:rPr lang="ru-RU" sz="2800" dirty="0" smtClean="0"/>
              <a:t> на патриот, </a:t>
            </a:r>
            <a:r>
              <a:rPr lang="ru-RU" sz="2800" dirty="0" err="1" smtClean="0"/>
              <a:t>осъществима</a:t>
            </a:r>
            <a:r>
              <a:rPr lang="ru-RU" sz="2800" dirty="0" smtClean="0"/>
              <a:t> само чрез </a:t>
            </a:r>
            <a:r>
              <a:rPr lang="ru-RU" sz="2800" dirty="0" err="1" smtClean="0"/>
              <a:t>писателското</a:t>
            </a:r>
            <a:r>
              <a:rPr lang="ru-RU" sz="2800" dirty="0" smtClean="0"/>
              <a:t> дело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Той е </a:t>
            </a:r>
            <a:r>
              <a:rPr lang="ru-RU" sz="2800" dirty="0" err="1" smtClean="0"/>
              <a:t>първият</a:t>
            </a:r>
            <a:r>
              <a:rPr lang="ru-RU" sz="2800" dirty="0" smtClean="0"/>
              <a:t> «само»</a:t>
            </a:r>
            <a:r>
              <a:rPr lang="ru-RU" sz="2800" dirty="0" err="1" smtClean="0"/>
              <a:t>писател</a:t>
            </a:r>
            <a:r>
              <a:rPr lang="ru-RU" sz="2800" dirty="0" smtClean="0"/>
              <a:t> –и по </a:t>
            </a:r>
            <a:r>
              <a:rPr lang="ru-RU" sz="2800" dirty="0" err="1" smtClean="0"/>
              <a:t>призвание,и</a:t>
            </a:r>
            <a:r>
              <a:rPr lang="ru-RU" sz="2800" dirty="0" smtClean="0"/>
              <a:t> по </a:t>
            </a:r>
            <a:r>
              <a:rPr lang="ru-RU" sz="2800" dirty="0" err="1" smtClean="0"/>
              <a:t>професия</a:t>
            </a:r>
            <a:r>
              <a:rPr lang="ru-RU" sz="2800" dirty="0" smtClean="0"/>
              <a:t> </a:t>
            </a:r>
          </a:p>
          <a:p>
            <a:endParaRPr lang="ru-RU" sz="1600" dirty="0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403</TotalTime>
  <Words>323</Words>
  <Application>Microsoft Office PowerPoint</Application>
  <PresentationFormat>Экран (4:3)</PresentationFormat>
  <Paragraphs>60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 Иван Вазов</vt:lpstr>
      <vt:lpstr>Слайд 2</vt:lpstr>
      <vt:lpstr>Родното място</vt:lpstr>
      <vt:lpstr>Съвременниците му го наричат:  -национален класик  -народен поет   -патриарх  -летописец</vt:lpstr>
      <vt:lpstr>Автор е на най-обемното българско писателско дело събрано в 22 тома Необятна жанрова и тематична широта на тв-то му -поезия               -драми -разкази              -публицистика -повести             -преводи     -романи              -пише за деца -пътеписи </vt:lpstr>
      <vt:lpstr>Делото му е наистина художествена енциклопедия на българския национален живот.</vt:lpstr>
      <vt:lpstr>Вазов не само пише за всичко българско и за всички българи,но и се чете от всички.Неговите песни и стихотворения са първите, които  пее и декламира  всяко българче. Вазов е писателят на «всякоя възраст,класа,пол,занятье»</vt:lpstr>
      <vt:lpstr>Аз съм българче</vt:lpstr>
      <vt:lpstr>Слайд 9</vt:lpstr>
      <vt:lpstr>Слайд 10</vt:lpstr>
      <vt:lpstr>«Епопеята» е поетически иконостас на нацията</vt:lpstr>
      <vt:lpstr>Героите от «Епопеята»</vt:lpstr>
      <vt:lpstr>Слайд 13</vt:lpstr>
      <vt:lpstr>Слайд 14</vt:lpstr>
      <vt:lpstr>Братя Миладинови</vt:lpstr>
      <vt:lpstr>Опълченците на Шипка</vt:lpstr>
      <vt:lpstr>Вазов за  «Епопея на забравените»</vt:lpstr>
      <vt:lpstr>Прозата на Иван Вазов</vt:lpstr>
      <vt:lpstr>Вазов е създател и пръв майстор на българския къс разказ</vt:lpstr>
      <vt:lpstr>Темите на разказите</vt:lpstr>
      <vt:lpstr>Типове герои в разказите</vt:lpstr>
      <vt:lpstr>Вазов за себе си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Творчество на Иван Вазов. </dc:title>
  <dc:creator>Admin</dc:creator>
  <cp:lastModifiedBy>Admin</cp:lastModifiedBy>
  <cp:revision>41</cp:revision>
  <dcterms:created xsi:type="dcterms:W3CDTF">2010-12-14T14:32:37Z</dcterms:created>
  <dcterms:modified xsi:type="dcterms:W3CDTF">2010-12-22T05:29:58Z</dcterms:modified>
</cp:coreProperties>
</file>