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4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A6FF3-703E-47A3-95F8-9121B244EA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97BDB-6E72-4860-9D48-7F7D6C259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q729eu7oxvdtlt0vbwpxo513x804wo5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3116"/>
            <a:ext cx="7100910" cy="22558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/>
              <a:t>ВИДЫ КОНТРОЛЯ</a:t>
            </a:r>
            <a:endParaRPr lang="ru-RU" sz="5400" b="1" dirty="0"/>
          </a:p>
        </p:txBody>
      </p:sp>
      <p:pic>
        <p:nvPicPr>
          <p:cNvPr id="1027" name="Picture 3" descr="C:\Documents and Settings\Пользователь\Рабочий стол\презентации осень\0_ce00_fcb81953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85728"/>
            <a:ext cx="3124200" cy="427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0kfuk4hppnrnfbswjy9fxm8e9yfsech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Контрольная работа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используется </a:t>
            </a:r>
            <a:r>
              <a:rPr lang="ru-RU" b="1" dirty="0"/>
              <a:t>при фронтальном текущем и итоговом контроле с целью проверки знаний и умений школьников по достаточно крупной и полностью изученной теме программы. </a:t>
            </a:r>
            <a:endParaRPr lang="ru-RU" b="1" dirty="0" smtClean="0"/>
          </a:p>
          <a:p>
            <a:r>
              <a:rPr lang="ru-RU" b="1" dirty="0" smtClean="0"/>
              <a:t>Проводятся </a:t>
            </a:r>
            <a:r>
              <a:rPr lang="ru-RU" b="1" dirty="0"/>
              <a:t>в течение всего года и преимущественно по тем предметам, для которых важное значение имеют умения и навыки, связанные с письменным оформлением работы и графическими </a:t>
            </a:r>
            <a:r>
              <a:rPr lang="ru-RU" b="1" dirty="0" smtClean="0"/>
              <a:t>навыками, </a:t>
            </a:r>
            <a:r>
              <a:rPr lang="ru-RU" b="1" dirty="0"/>
              <a:t>а также требующие умения излагать мысли, применять правила языка и письменной </a:t>
            </a:r>
            <a:r>
              <a:rPr lang="ru-RU" b="1" dirty="0" smtClean="0"/>
              <a:t>речи. </a:t>
            </a:r>
          </a:p>
          <a:p>
            <a:r>
              <a:rPr lang="ru-RU" b="1" dirty="0" smtClean="0"/>
              <a:t>Контрольная </a:t>
            </a:r>
            <a:r>
              <a:rPr lang="ru-RU" b="1" dirty="0"/>
              <a:t>работа оценивается отметкой.</a:t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Пользователь\Рабочий стол\презентации осень\177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Тестовые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К стандартизированным методикам проверки успеваемости относятся тестовые задания. </a:t>
            </a:r>
            <a:endParaRPr lang="ru-RU" b="1" dirty="0" smtClean="0"/>
          </a:p>
          <a:p>
            <a:r>
              <a:rPr lang="ru-RU" b="1" dirty="0" smtClean="0"/>
              <a:t>Они </a:t>
            </a:r>
            <a:r>
              <a:rPr lang="ru-RU" b="1" dirty="0"/>
              <a:t>привлекают внимание, прежде всего тем, что дают точную количественную характеристику не только уровня достижений школьника по конкретному предмету, но также могут выявить уровень общего развития: умения применять знания в нестандартной ситуации, находить способ построения учебной задачи, сравнивать правильный и неправильный </a:t>
            </a:r>
            <a:r>
              <a:rPr lang="ru-RU" b="1" dirty="0" smtClean="0"/>
              <a:t>ответы.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Пользователь\Рабочий стол\a48cjl1k2sr6baz3nhskucu51bwwn95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Формы контроля знаний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u="sng" dirty="0">
                <a:solidFill>
                  <a:schemeClr val="bg1"/>
                </a:solidFill>
              </a:rPr>
              <a:t>Индивидуальный контроль (</a:t>
            </a:r>
            <a:r>
              <a:rPr lang="ru-RU" sz="1800" b="1" u="sng" dirty="0" err="1">
                <a:solidFill>
                  <a:schemeClr val="bg1"/>
                </a:solidFill>
              </a:rPr>
              <a:t>контроль</a:t>
            </a:r>
            <a:r>
              <a:rPr lang="ru-RU" sz="1800" b="1" u="sng" dirty="0">
                <a:solidFill>
                  <a:schemeClr val="bg1"/>
                </a:solidFill>
              </a:rPr>
              <a:t> учителем)</a:t>
            </a:r>
          </a:p>
          <a:p>
            <a:r>
              <a:rPr lang="ru-RU" sz="1800" b="1" dirty="0">
                <a:solidFill>
                  <a:schemeClr val="bg1"/>
                </a:solidFill>
              </a:rPr>
              <a:t>1.Устный опрос. </a:t>
            </a:r>
          </a:p>
          <a:p>
            <a:r>
              <a:rPr lang="ru-RU" sz="1800" b="1" dirty="0">
                <a:solidFill>
                  <a:schemeClr val="bg1"/>
                </a:solidFill>
              </a:rPr>
              <a:t>2.Домашняя работа (контрольная, творческая).</a:t>
            </a:r>
          </a:p>
          <a:p>
            <a:r>
              <a:rPr lang="ru-RU" sz="1800" b="1" dirty="0">
                <a:solidFill>
                  <a:schemeClr val="bg1"/>
                </a:solidFill>
              </a:rPr>
              <a:t>3.Самостоятельная работа 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>
              <a:solidFill>
                <a:schemeClr val="bg1"/>
              </a:solidFill>
            </a:endParaRPr>
          </a:p>
          <a:p>
            <a:r>
              <a:rPr lang="ru-RU" sz="1800" b="1" dirty="0">
                <a:solidFill>
                  <a:schemeClr val="bg1"/>
                </a:solidFill>
              </a:rPr>
              <a:t>4.Контрольная </a:t>
            </a:r>
            <a:r>
              <a:rPr lang="ru-RU" sz="1800" b="1" dirty="0" smtClean="0">
                <a:solidFill>
                  <a:schemeClr val="bg1"/>
                </a:solidFill>
              </a:rPr>
              <a:t>работа.</a:t>
            </a:r>
            <a:endParaRPr lang="ru-RU" sz="1800" b="1" dirty="0">
              <a:solidFill>
                <a:schemeClr val="bg1"/>
              </a:solidFill>
            </a:endParaRPr>
          </a:p>
          <a:p>
            <a:r>
              <a:rPr lang="ru-RU" sz="1800" b="1" dirty="0">
                <a:solidFill>
                  <a:schemeClr val="bg1"/>
                </a:solidFill>
              </a:rPr>
              <a:t>7.Тесты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800" b="1" u="sng" dirty="0" smtClean="0">
                <a:solidFill>
                  <a:schemeClr val="bg1"/>
                </a:solidFill>
              </a:rPr>
              <a:t>Взаимоконтроль.</a:t>
            </a:r>
            <a:endParaRPr lang="ru-RU" sz="1800" b="1" u="sng" dirty="0">
              <a:solidFill>
                <a:schemeClr val="bg1"/>
              </a:solidFill>
            </a:endParaRPr>
          </a:p>
          <a:p>
            <a:r>
              <a:rPr lang="ru-RU" sz="1800" b="1" dirty="0">
                <a:solidFill>
                  <a:schemeClr val="bg1"/>
                </a:solidFill>
              </a:rPr>
              <a:t>1.Устный опрос (в парах, в группах). </a:t>
            </a:r>
          </a:p>
          <a:p>
            <a:r>
              <a:rPr lang="ru-RU" sz="1800" b="1" dirty="0">
                <a:solidFill>
                  <a:schemeClr val="bg1"/>
                </a:solidFill>
              </a:rPr>
              <a:t>2.Проверка самостоятельной работы по образцу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>
              <a:solidFill>
                <a:schemeClr val="bg1"/>
              </a:solidFill>
            </a:endParaRPr>
          </a:p>
          <a:p>
            <a:r>
              <a:rPr lang="ru-RU" sz="1800" b="1" u="sng" dirty="0" smtClean="0">
                <a:solidFill>
                  <a:schemeClr val="bg1"/>
                </a:solidFill>
              </a:rPr>
              <a:t>Самоконтроль.</a:t>
            </a:r>
            <a:endParaRPr lang="ru-RU" sz="1800" b="1" u="sng" dirty="0">
              <a:solidFill>
                <a:schemeClr val="bg1"/>
              </a:solidFill>
            </a:endParaRPr>
          </a:p>
          <a:p>
            <a:r>
              <a:rPr lang="ru-RU" sz="1800" b="1" dirty="0">
                <a:solidFill>
                  <a:schemeClr val="bg1"/>
                </a:solidFill>
              </a:rPr>
              <a:t>1.Используя образец или опорный конспект, справочный материал. </a:t>
            </a:r>
          </a:p>
          <a:p>
            <a:r>
              <a:rPr lang="ru-RU" sz="1800" b="1" dirty="0">
                <a:solidFill>
                  <a:schemeClr val="bg1"/>
                </a:solidFill>
              </a:rPr>
              <a:t>2.Тестирование</a:t>
            </a:r>
          </a:p>
          <a:p>
            <a:endParaRPr lang="ru-RU" sz="18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Пользователь\Рабочий стол\rdgkekd1gm05sbyns9ijdqj3xjze2e5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Если контроль и проверка организованы правильно, то они способствуют: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-- </a:t>
            </a:r>
            <a:r>
              <a:rPr lang="ru-RU" b="1" dirty="0"/>
              <a:t>выявлению знаний, умений каждого ученика;</a:t>
            </a:r>
            <a:endParaRPr lang="ru-RU" dirty="0"/>
          </a:p>
          <a:p>
            <a:r>
              <a:rPr lang="ru-RU" b="1" dirty="0"/>
              <a:t>-- своевременному обнаружению пробелов в знаниях, умениях учеников;</a:t>
            </a:r>
            <a:endParaRPr lang="ru-RU" dirty="0"/>
          </a:p>
          <a:p>
            <a:r>
              <a:rPr lang="ru-RU" b="1" dirty="0" smtClean="0"/>
              <a:t>-- </a:t>
            </a:r>
            <a:r>
              <a:rPr lang="ru-RU" b="1" dirty="0"/>
              <a:t>повторению и систематизации изученного;</a:t>
            </a:r>
            <a:endParaRPr lang="ru-RU" dirty="0"/>
          </a:p>
          <a:p>
            <a:r>
              <a:rPr lang="ru-RU" b="1" dirty="0"/>
              <a:t>-- установлению уровня готовности к усвоению нового </a:t>
            </a:r>
            <a:r>
              <a:rPr lang="ru-RU" b="1" dirty="0" smtClean="0"/>
              <a:t>материала.</a:t>
            </a:r>
            <a:endParaRPr lang="ru-RU" dirty="0"/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Documents and Settings\Пользователь\Рабочий стол\6r3n1x2z0ynmz5zbsk1rphn4xf4q86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Требования к контролю: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объективность</a:t>
            </a:r>
            <a:r>
              <a:rPr lang="ru-RU" sz="4000" b="1" dirty="0">
                <a:solidFill>
                  <a:schemeClr val="bg1"/>
                </a:solidFill>
              </a:rPr>
              <a:t>;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индивидуальность</a:t>
            </a:r>
            <a:r>
              <a:rPr lang="ru-RU" sz="4000" b="1" dirty="0">
                <a:solidFill>
                  <a:schemeClr val="bg1"/>
                </a:solidFill>
              </a:rPr>
              <a:t>;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регулярность</a:t>
            </a:r>
            <a:r>
              <a:rPr lang="ru-RU" sz="4000" b="1" dirty="0">
                <a:solidFill>
                  <a:schemeClr val="bg1"/>
                </a:solidFill>
              </a:rPr>
              <a:t>;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гласность</a:t>
            </a:r>
            <a:r>
              <a:rPr lang="ru-RU" sz="4000" b="1" dirty="0">
                <a:solidFill>
                  <a:schemeClr val="bg1"/>
                </a:solidFill>
              </a:rPr>
              <a:t>;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всесторонность </a:t>
            </a:r>
            <a:r>
              <a:rPr lang="ru-RU" sz="4000" b="1" dirty="0">
                <a:solidFill>
                  <a:schemeClr val="bg1"/>
                </a:solidFill>
              </a:rPr>
              <a:t>проверки;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 err="1" smtClean="0">
                <a:solidFill>
                  <a:schemeClr val="bg1"/>
                </a:solidFill>
              </a:rPr>
              <a:t>дифференцированнсть</a:t>
            </a:r>
            <a:r>
              <a:rPr lang="ru-RU" sz="4000" b="1" dirty="0">
                <a:solidFill>
                  <a:schemeClr val="bg1"/>
                </a:solidFill>
              </a:rPr>
              <a:t>;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разнообразие форм.</a:t>
            </a:r>
            <a:endParaRPr lang="ru-RU" sz="4000" b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338" name="AutoShape 2" descr="Листья"/>
          <p:cNvSpPr>
            <a:spLocks noChangeAspect="1" noChangeArrowheads="1"/>
          </p:cNvSpPr>
          <p:nvPr/>
        </p:nvSpPr>
        <p:spPr bwMode="auto">
          <a:xfrm>
            <a:off x="90488" y="-712788"/>
            <a:ext cx="1905000" cy="1428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Рабочий стол\gtphxpof79gx42c4o2p380i1vlsbq6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/>
              <a:t>Вводный контроль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Проводится в начале учебного года для анализа  </a:t>
            </a:r>
            <a:r>
              <a:rPr lang="ru-RU" sz="4000" dirty="0" err="1" smtClean="0"/>
              <a:t>сформированности</a:t>
            </a:r>
            <a:r>
              <a:rPr lang="ru-RU" sz="4000" dirty="0" smtClean="0"/>
              <a:t> у учащихся учебных знаний предыдущего года.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Пользователь\Рабочий стол\vs3s02miwhiyn8lkre06lrrdn5nkvmh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800" b="1" dirty="0" smtClean="0"/>
              <a:t>Текущий контроль 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- </a:t>
            </a:r>
            <a:r>
              <a:rPr lang="ru-RU" b="1" dirty="0"/>
              <a:t>наиболее оперативная, динамичная и гибкая проверка результатов обучения. Обычно он сопутствует процессу становления умения и навыка, поэтому </a:t>
            </a:r>
            <a:r>
              <a:rPr lang="ru-RU" b="1" dirty="0" smtClean="0"/>
              <a:t>проводится </a:t>
            </a:r>
            <a:r>
              <a:rPr lang="ru-RU" b="1" dirty="0"/>
              <a:t>на первых этапах обучения, когда еще трудно говорить о </a:t>
            </a:r>
            <a:r>
              <a:rPr lang="ru-RU" b="1" dirty="0" err="1"/>
              <a:t>сформированности</a:t>
            </a:r>
            <a:r>
              <a:rPr lang="ru-RU" b="1" dirty="0"/>
              <a:t> умений и навыков учащихся</a:t>
            </a:r>
            <a:r>
              <a:rPr lang="ru-RU" b="1" dirty="0" smtClean="0"/>
              <a:t>.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/>
              <a:t>Его </a:t>
            </a:r>
            <a:r>
              <a:rPr lang="ru-RU" b="1" dirty="0"/>
              <a:t>основная цель - </a:t>
            </a:r>
            <a:r>
              <a:rPr lang="ru-RU" b="1" dirty="0" smtClean="0"/>
              <a:t>анализ </a:t>
            </a:r>
            <a:r>
              <a:rPr lang="ru-RU" b="1" dirty="0"/>
              <a:t>хода формирования знаний и умений </a:t>
            </a:r>
            <a:r>
              <a:rPr lang="ru-RU" b="1" dirty="0" smtClean="0"/>
              <a:t>учащихся</a:t>
            </a:r>
            <a:r>
              <a:rPr lang="ru-RU" b="1" dirty="0"/>
              <a:t>. Это дает учителю и ученику </a:t>
            </a:r>
            <a:r>
              <a:rPr lang="ru-RU" b="1" dirty="0" smtClean="0"/>
              <a:t>возможность </a:t>
            </a:r>
            <a:r>
              <a:rPr lang="ru-RU" b="1" dirty="0"/>
              <a:t>своевременно отреагировать на </a:t>
            </a:r>
            <a:r>
              <a:rPr lang="ru-RU" b="1" dirty="0" smtClean="0"/>
              <a:t>недостатки</a:t>
            </a:r>
            <a:r>
              <a:rPr lang="ru-RU" b="1" dirty="0"/>
              <a:t>, выявить их причины и принять </a:t>
            </a:r>
            <a:r>
              <a:rPr lang="ru-RU" b="1" dirty="0" smtClean="0"/>
              <a:t>необходимые </a:t>
            </a:r>
            <a:r>
              <a:rPr lang="ru-RU" b="1" dirty="0"/>
              <a:t>меры к устранению;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Пользователь\Рабочий стол\gsdcofxbummbcj197hp6znc81ic9xg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Тематический контроль 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заключается </a:t>
            </a:r>
            <a:r>
              <a:rPr lang="ru-RU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в проверке усвоения программного </a:t>
            </a:r>
            <a:r>
              <a:rPr lang="ru-RU" sz="4400" b="1" dirty="0"/>
              <a:t>материала</a:t>
            </a:r>
            <a:r>
              <a:rPr lang="ru-RU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по каждой крупной </a:t>
            </a:r>
            <a:r>
              <a:rPr lang="ru-RU" sz="4400" b="1" dirty="0"/>
              <a:t>теме курса</a:t>
            </a:r>
            <a:r>
              <a:rPr lang="ru-RU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, а оценка </a:t>
            </a:r>
            <a:r>
              <a:rPr lang="ru-RU" sz="4400" b="1" dirty="0" smtClean="0"/>
              <a:t>фиксиру</a:t>
            </a:r>
            <a:r>
              <a:rPr lang="ru-RU" sz="4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ет </a:t>
            </a:r>
            <a:r>
              <a:rPr lang="ru-RU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результат.</a:t>
            </a:r>
            <a:endParaRPr lang="ru-RU" sz="4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Пользователь\Рабочий стол\l31q5wdw9ahshciq8px588t0fas2va2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Итоговый контроль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проводится </a:t>
            </a:r>
            <a:r>
              <a:rPr lang="ru-RU" b="1" dirty="0"/>
              <a:t>как </a:t>
            </a:r>
            <a:r>
              <a:rPr lang="ru-RU" b="1" dirty="0" smtClean="0"/>
              <a:t>оценка </a:t>
            </a:r>
            <a:r>
              <a:rPr lang="ru-RU" b="1" dirty="0"/>
              <a:t>результатов обучения за определенный, </a:t>
            </a:r>
            <a:r>
              <a:rPr lang="ru-RU" b="1" dirty="0" smtClean="0"/>
              <a:t>достаточно </a:t>
            </a:r>
            <a:r>
              <a:rPr lang="ru-RU" b="1" dirty="0"/>
              <a:t>большой промежуток учебного </a:t>
            </a:r>
            <a:r>
              <a:rPr lang="ru-RU" b="1" dirty="0" smtClean="0"/>
              <a:t>времени </a:t>
            </a:r>
            <a:r>
              <a:rPr lang="ru-RU" b="1" dirty="0"/>
              <a:t>- четверть, полугодие, год. Таким образом, итоговые контрольные работы проводятся </a:t>
            </a:r>
            <a:r>
              <a:rPr lang="ru-RU" b="1" dirty="0" smtClean="0"/>
              <a:t>четыре </a:t>
            </a:r>
            <a:r>
              <a:rPr lang="ru-RU" b="1" dirty="0"/>
              <a:t>раза в год: за I, II, III учебные четверти и в конце года.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Пользователь\Рабочий стол\wedar0sb68dvw9oprm3jh6qr3wjbzsb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2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4800" b="1" dirty="0" smtClean="0"/>
              <a:t>     МЕТОДЫ И ФОРМЫ ОРГАНИЗАЦИИ КОНТРОЛЯ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Пользователь\Рабочий стол\2krm9ulr7rn4c60mtaih9kgi34bb8bu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/>
              <a:t>Устный опрос 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требует устного изложения учеником изученного материала. Такой опрос может строиться как беседа, рассказ ученика, объяснение, чтение текста, сообщение о наблюдении или опыте.</a:t>
            </a:r>
          </a:p>
          <a:p>
            <a:r>
              <a:rPr lang="ru-RU" b="1" dirty="0" smtClean="0"/>
              <a:t>Устный опрос как диалог учителя с одним учащимся или со всем классом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Пользователь\Рабочий стол\lzse8lmivf9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/>
              <a:t>Письменный опрос</a:t>
            </a:r>
            <a:r>
              <a:rPr lang="ru-RU" sz="6000" dirty="0" smtClean="0"/>
              <a:t> 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заключается </a:t>
            </a:r>
            <a:r>
              <a:rPr lang="ru-RU" b="1" dirty="0"/>
              <a:t>в проведении различных самостоятельных и контрольных работ.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Пользователь\Рабочий стол\6zur1k1zw25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Самостоятельная работа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небольшая </a:t>
            </a:r>
            <a:r>
              <a:rPr lang="ru-RU" b="1" dirty="0"/>
              <a:t>по времени (15-20 мин) письменная проверка знаний и умений школьников по небольшой (еще не пройденной до конца) теме курса. </a:t>
            </a:r>
            <a:endParaRPr lang="ru-RU" b="1" dirty="0" smtClean="0"/>
          </a:p>
          <a:p>
            <a:r>
              <a:rPr lang="ru-RU" b="1" dirty="0" smtClean="0"/>
              <a:t>Одной </a:t>
            </a:r>
            <a:r>
              <a:rPr lang="ru-RU" b="1" dirty="0"/>
              <a:t>из главных целей этой работы является проверка усвоения школьниками способов решения учебных задач; осознание </a:t>
            </a:r>
            <a:r>
              <a:rPr lang="ru-RU" b="1" dirty="0" smtClean="0"/>
              <a:t>понятий.</a:t>
            </a:r>
          </a:p>
          <a:p>
            <a:r>
              <a:rPr lang="ru-RU" b="1" dirty="0"/>
              <a:t>Самостоятельная работа может проводиться фронтально, небольшими группами и </a:t>
            </a:r>
            <a:r>
              <a:rPr lang="ru-RU" b="1" dirty="0" smtClean="0"/>
              <a:t>индивидуально.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515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ВИДЫ КОНТРОЛЯ</vt:lpstr>
      <vt:lpstr>Вводный контроль</vt:lpstr>
      <vt:lpstr>Текущий контроль </vt:lpstr>
      <vt:lpstr>Тематический контроль </vt:lpstr>
      <vt:lpstr>Итоговый контроль </vt:lpstr>
      <vt:lpstr> </vt:lpstr>
      <vt:lpstr>Устный опрос </vt:lpstr>
      <vt:lpstr>Письменный опрос </vt:lpstr>
      <vt:lpstr>Самостоятельная работа </vt:lpstr>
      <vt:lpstr>Контрольная работа </vt:lpstr>
      <vt:lpstr>Тестовые задания</vt:lpstr>
      <vt:lpstr>Формы контроля знаний </vt:lpstr>
      <vt:lpstr> Если контроль и проверка организованы правильно, то они способствуют: </vt:lpstr>
      <vt:lpstr>Требования к контролю: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КОНТРОЛЯ</dc:title>
  <dc:creator>Пользователь</dc:creator>
  <cp:lastModifiedBy>Admin</cp:lastModifiedBy>
  <cp:revision>18</cp:revision>
  <dcterms:created xsi:type="dcterms:W3CDTF">2009-10-16T10:14:46Z</dcterms:created>
  <dcterms:modified xsi:type="dcterms:W3CDTF">2012-01-11T00:20:01Z</dcterms:modified>
</cp:coreProperties>
</file>