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ru-RU" sz="4400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669C-5C30-4748-B780-5672716C487E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3D6D-9995-4F66-92DD-963FC9833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CCBE-D359-4CEB-9E7F-02E79D9004BF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FBED-8BFF-47B0-846D-5297B3ED4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452E-9DFB-48E8-9691-739224B620CC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75B1D-0574-4FAB-95FB-C280CD25E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AC24-B44D-4DD2-9F53-7DBE8BF37847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366D-485A-4CDC-A76D-4D6C55F64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43DB-4E65-4C6F-BABB-BA2B1A02B476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FAFD-BB38-4979-AD8F-4C58841DB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5640-C7E2-4756-9A91-9C3D6CEA755B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4796-3CE9-42C6-8538-00E2FF93C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2139-10D8-4180-AAF6-44294A997167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66EC-E11A-4A51-AB3C-261805030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7269-0285-46D3-98DC-99622A047832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111B-9F79-4F30-B8FE-6CA2AB4F9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0D4E-1C5D-42CA-9E19-79F063A82BEB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1F52-6071-490B-AD50-DFFDAC845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CF56-FBC3-4927-9EA2-4AF3F7699B6E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177F-B290-413B-A8B5-C8BA6255B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48B1-4D6B-4CE6-8A6E-E5E7D115D982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C6FF-4835-4F54-9FE7-B5AB8F558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D6887E-8784-41E6-8DDA-B799D1A8790A}" type="datetimeFigureOut">
              <a:rPr lang="ru-RU"/>
              <a:pPr>
                <a:defRPr/>
              </a:pPr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619E7-6D75-4DCC-AFEB-B6C97760B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692150"/>
            <a:ext cx="5084763" cy="9715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508500"/>
            <a:ext cx="8229600" cy="2089150"/>
          </a:xfrm>
        </p:spPr>
        <p:txBody>
          <a:bodyPr/>
          <a:lstStyle/>
          <a:p>
            <a:r>
              <a:rPr lang="ru-RU" smtClean="0"/>
              <a:t>Вспомните и назовите характерные черты органов кровеносной системы млекопитающих.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884238" y="6569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74517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r>
              <a:rPr lang="ru-RU" smtClean="0">
                <a:solidFill>
                  <a:srgbClr val="800080"/>
                </a:solidFill>
              </a:rPr>
              <a:t>Сердечный цикл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44463" y="1125538"/>
            <a:ext cx="2914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/>
              <a:t>1. Сокращение (систола) предсердий</a:t>
            </a:r>
          </a:p>
          <a:p>
            <a:pPr algn="just"/>
            <a:r>
              <a:rPr lang="ru-RU" sz="1500"/>
              <a:t>Длится около 0.1 с.</a:t>
            </a:r>
          </a:p>
          <a:p>
            <a:pPr algn="just"/>
            <a:r>
              <a:rPr lang="ru-RU" sz="1500"/>
              <a:t>Желудочки расслаблены, створчатые клапаны открыты, полулунные – закрыты. Кровь из предсердий поступает в желудочки.</a:t>
            </a:r>
          </a:p>
        </p:txBody>
      </p:sp>
      <p:pic>
        <p:nvPicPr>
          <p:cNvPr id="23555" name="Picture 4" descr="работа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3800" y="3068638"/>
            <a:ext cx="2474913" cy="26638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3556" name="Picture 5" descr="работ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3068638"/>
            <a:ext cx="2474913" cy="26638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3557" name="Picture 6" descr="работ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068638"/>
            <a:ext cx="2474913" cy="26638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060700" y="1125538"/>
            <a:ext cx="30241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/>
              <a:t>2. Сокращение (систола) желудочков</a:t>
            </a:r>
          </a:p>
          <a:p>
            <a:pPr algn="just"/>
            <a:r>
              <a:rPr lang="ru-RU" sz="1500"/>
              <a:t>Длится около 0.3 с.</a:t>
            </a:r>
          </a:p>
          <a:p>
            <a:pPr algn="just"/>
            <a:r>
              <a:rPr lang="ru-RU" sz="1500"/>
              <a:t>Предсердия расслаблены, створчатые клапаны закрыты, полулунные клапаны открыты. Кровь из желудочков поступает в легочную артерию и аорту.</a:t>
            </a:r>
            <a:endParaRPr lang="ru-RU" sz="1500" b="1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083300" y="1125538"/>
            <a:ext cx="2952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/>
              <a:t>3. Пауза. Расслабление предсердий и желудочков (диастола)</a:t>
            </a:r>
          </a:p>
          <a:p>
            <a:pPr algn="just"/>
            <a:r>
              <a:rPr lang="ru-RU" sz="1500"/>
              <a:t>Длится около 0.4 с.</a:t>
            </a:r>
          </a:p>
          <a:p>
            <a:pPr algn="just"/>
            <a:r>
              <a:rPr lang="ru-RU" sz="1500"/>
              <a:t>Створчатые клапаны открыты, полулунные закрыты. Кровь из вен попадает в предсердие и частично стекает в желудочки.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250825" y="5734050"/>
            <a:ext cx="8569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ru-RU" b="1"/>
              <a:t>Оптимальный режим работы сердца:</a:t>
            </a:r>
            <a:r>
              <a:rPr lang="ru-RU"/>
              <a:t> </a:t>
            </a:r>
          </a:p>
          <a:p>
            <a:pPr>
              <a:spcBef>
                <a:spcPct val="10000"/>
              </a:spcBef>
            </a:pPr>
            <a:r>
              <a:rPr lang="ru-RU"/>
              <a:t>предсердия работают 0.1 с и отдыхают 0.7 с, а желудочки работают 0.3 с и отдыхают 0.5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mtClean="0">
                <a:solidFill>
                  <a:srgbClr val="800080"/>
                </a:solidFill>
              </a:rPr>
              <a:t>Самостоятельная работа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00063" y="1143000"/>
            <a:ext cx="835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Заполните таблицу: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Сердечный цикл</a:t>
            </a:r>
          </a:p>
        </p:txBody>
      </p:sp>
      <p:graphicFrame>
        <p:nvGraphicFramePr>
          <p:cNvPr id="13355" name="Group 43"/>
          <p:cNvGraphicFramePr>
            <a:graphicFrameLocks noGrp="1"/>
          </p:cNvGraphicFramePr>
          <p:nvPr>
            <p:ph idx="4294967295"/>
          </p:nvPr>
        </p:nvGraphicFramePr>
        <p:xfrm>
          <a:off x="500063" y="2143125"/>
          <a:ext cx="8258175" cy="4511675"/>
        </p:xfrm>
        <a:graphic>
          <a:graphicData uri="http://schemas.openxmlformats.org/drawingml/2006/table">
            <a:tbl>
              <a:tblPr/>
              <a:tblGrid>
                <a:gridCol w="1599390"/>
                <a:gridCol w="1301496"/>
                <a:gridCol w="2963013"/>
                <a:gridCol w="2394305"/>
              </a:tblGrid>
              <a:tr h="1015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Фазы сердечного цикла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Продолжи-тельность фаз (с)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Состояние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клапанов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Движение крови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Сокращение предсердий (систола)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Сокращение желудочков (систола)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2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Пауза. Расслабление предсердий и желудочков (диастола)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mtClean="0">
                <a:solidFill>
                  <a:srgbClr val="800080"/>
                </a:solidFill>
              </a:rPr>
              <a:t>Самостоятельная работа</a:t>
            </a: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28625" y="1143000"/>
            <a:ext cx="835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Заполните таблицу:</a:t>
            </a:r>
          </a:p>
          <a:p>
            <a:pPr algn="ctr">
              <a:spcBef>
                <a:spcPct val="50000"/>
              </a:spcBef>
            </a:pPr>
            <a:r>
              <a:rPr lang="ru-RU" sz="2000" b="1" i="1"/>
              <a:t>Сердечный цикл</a:t>
            </a:r>
          </a:p>
        </p:txBody>
      </p:sp>
      <p:graphicFrame>
        <p:nvGraphicFramePr>
          <p:cNvPr id="13355" name="Group 43"/>
          <p:cNvGraphicFramePr>
            <a:graphicFrameLocks noGrp="1"/>
          </p:cNvGraphicFramePr>
          <p:nvPr>
            <p:ph idx="4294967295"/>
          </p:nvPr>
        </p:nvGraphicFramePr>
        <p:xfrm>
          <a:off x="500063" y="2143125"/>
          <a:ext cx="8229600" cy="4511675"/>
        </p:xfrm>
        <a:graphic>
          <a:graphicData uri="http://schemas.openxmlformats.org/drawingml/2006/table">
            <a:tbl>
              <a:tblPr/>
              <a:tblGrid>
                <a:gridCol w="1593850"/>
                <a:gridCol w="1296988"/>
                <a:gridCol w="2952750"/>
                <a:gridCol w="2386012"/>
              </a:tblGrid>
              <a:tr h="1032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Фазы сердечного цикла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Продолжи-тельность фаз (с)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Состояние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клапанов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Движение крови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Сокращение предсердий (систола)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Сокращение желудочков (систола)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Пауза. Расслабление предсердий и желудочков (диастола)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317750" y="334645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800080"/>
                </a:solidFill>
              </a:rPr>
              <a:t>0.1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2328863" y="4195763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800080"/>
                </a:solidFill>
              </a:rPr>
              <a:t>0.3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2286000" y="51435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800080"/>
                </a:solidFill>
              </a:rPr>
              <a:t>0.4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286125" y="3429000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800080"/>
                </a:solidFill>
              </a:rPr>
              <a:t>Створчатые открыты, полулунные закрыты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214688" y="4286250"/>
            <a:ext cx="3097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800080"/>
                </a:solidFill>
              </a:rPr>
              <a:t>Створчатые закрыты, полулунные открыты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3286125" y="5286375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800080"/>
                </a:solidFill>
              </a:rPr>
              <a:t>Створчатые открыты, полулунные закрыты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429375" y="3429000"/>
            <a:ext cx="2216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800080"/>
                </a:solidFill>
              </a:rPr>
              <a:t>предсердия -желудочки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6429375" y="4286250"/>
            <a:ext cx="2216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800080"/>
                </a:solidFill>
              </a:rPr>
              <a:t>желудочки -артерии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6357938" y="5214938"/>
            <a:ext cx="2216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800080"/>
                </a:solidFill>
              </a:rPr>
              <a:t>вены -предсердия -желудочки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" grpId="0"/>
      <p:bldP spid="13344" grpId="0"/>
      <p:bldP spid="13345" grpId="0"/>
      <p:bldP spid="13346" grpId="0"/>
      <p:bldP spid="13347" grpId="0"/>
      <p:bldP spid="13348" grpId="0"/>
      <p:bldP spid="13349" grpId="0"/>
      <p:bldP spid="13350" grpId="0"/>
      <p:bldP spid="133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60450"/>
          </a:xfrm>
        </p:spPr>
        <p:txBody>
          <a:bodyPr/>
          <a:lstStyle/>
          <a:p>
            <a:r>
              <a:rPr lang="ru-RU" smtClean="0">
                <a:solidFill>
                  <a:srgbClr val="800080"/>
                </a:solidFill>
              </a:rPr>
              <a:t>Регуляция работы сердца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771775" y="119697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Нервная регуляция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40338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Симпатическая нервная система</a:t>
            </a:r>
          </a:p>
          <a:p>
            <a:pPr algn="ctr">
              <a:spcBef>
                <a:spcPct val="50000"/>
              </a:spcBef>
            </a:pPr>
            <a:r>
              <a:rPr lang="ru-RU" i="1"/>
              <a:t>усиливает работу сердца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356100" y="1844675"/>
            <a:ext cx="45370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Парасимпатическая нервная система</a:t>
            </a:r>
          </a:p>
          <a:p>
            <a:pPr algn="ctr">
              <a:spcBef>
                <a:spcPct val="50000"/>
              </a:spcBef>
            </a:pPr>
            <a:r>
              <a:rPr lang="ru-RU" i="1"/>
              <a:t>ослабляет работу сердца</a:t>
            </a: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H="1">
            <a:off x="2916238" y="1617663"/>
            <a:ext cx="5762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5327650" y="1628775"/>
            <a:ext cx="5032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50825" y="2708275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Гуморальная регуляция активности сердца обеспечивается веществами, циркулирующими в крови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2268538" y="3357563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Гуморальная регуляция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395288" y="4005263"/>
            <a:ext cx="40338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b="1"/>
              <a:t>Усиливают работу сердца</a:t>
            </a:r>
          </a:p>
          <a:p>
            <a:pPr algn="ctr">
              <a:spcBef>
                <a:spcPct val="20000"/>
              </a:spcBef>
            </a:pPr>
            <a:r>
              <a:rPr lang="ru-RU" i="1"/>
              <a:t>гормоны надпочечников</a:t>
            </a:r>
          </a:p>
          <a:p>
            <a:pPr algn="ctr"/>
            <a:r>
              <a:rPr lang="ru-RU" i="1"/>
              <a:t>(адреналин, норадреналин);</a:t>
            </a:r>
          </a:p>
          <a:p>
            <a:pPr algn="ctr">
              <a:spcBef>
                <a:spcPct val="20000"/>
              </a:spcBef>
            </a:pPr>
            <a:r>
              <a:rPr lang="ru-RU" i="1"/>
              <a:t>ионы кальция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4427538" y="4005263"/>
            <a:ext cx="453707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/>
              <a:t>Тормозят работу сердца</a:t>
            </a:r>
          </a:p>
          <a:p>
            <a:pPr algn="ctr">
              <a:spcBef>
                <a:spcPct val="20000"/>
              </a:spcBef>
            </a:pPr>
            <a:r>
              <a:rPr lang="ru-RU" i="1"/>
              <a:t>ацетилхолин;</a:t>
            </a:r>
          </a:p>
          <a:p>
            <a:pPr algn="ctr">
              <a:spcBef>
                <a:spcPct val="20000"/>
              </a:spcBef>
            </a:pPr>
            <a:r>
              <a:rPr lang="ru-RU" i="1"/>
              <a:t>ионы калия</a:t>
            </a:r>
            <a:r>
              <a:rPr lang="ru-RU"/>
              <a:t>;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250825" y="5445125"/>
            <a:ext cx="8569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/>
              <a:t>Нервная и гуморальная регуляция – единый механизм регуляции работы сердца. Изменяется интенсивность работы сердца, частота и сила сердечных сокращений под влиянием импульсов ЦНС и поступающих с кровью биологически активных веществ. При этом последовательность фаз сердечного цикла не меняется.</a:t>
            </a:r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2916238" y="3789363"/>
            <a:ext cx="5762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5327650" y="3800475"/>
            <a:ext cx="5032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60450"/>
          </a:xfrm>
        </p:spPr>
        <p:txBody>
          <a:bodyPr/>
          <a:lstStyle/>
          <a:p>
            <a:r>
              <a:rPr lang="ru-RU" smtClean="0">
                <a:solidFill>
                  <a:srgbClr val="800080"/>
                </a:solidFill>
              </a:rPr>
              <a:t>Автоматизм сердца</a:t>
            </a: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95288" y="1439863"/>
            <a:ext cx="82089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Автоматизм</a:t>
            </a:r>
            <a:r>
              <a:rPr lang="ru-RU"/>
              <a:t> – способность сердца сокращаться без внешних раздражений под влиянием импульсов, возникающих в нем самом.</a:t>
            </a:r>
          </a:p>
          <a:p>
            <a:pPr algn="just">
              <a:spcBef>
                <a:spcPct val="50000"/>
              </a:spcBef>
            </a:pPr>
            <a:r>
              <a:rPr lang="ru-RU"/>
              <a:t>Автоматизм сердечной мышцы обеспечивает порядок фаз сердечного цикла.</a:t>
            </a:r>
          </a:p>
          <a:p>
            <a:pPr algn="just">
              <a:spcBef>
                <a:spcPct val="50000"/>
              </a:spcBef>
            </a:pPr>
            <a:r>
              <a:rPr lang="ru-RU"/>
              <a:t>Автоматически работающее сердце создает слабые биоэлектрические сигналы, которые проводятся по всему телу. Эти регистрируемые от кожи рук и ног, и от поверхности грудной клетки сигналы называются электрокардиограммой.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5288" y="4149725"/>
            <a:ext cx="6048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Электрокардиограмма (ЭКГ)</a:t>
            </a:r>
            <a:r>
              <a:rPr lang="ru-RU"/>
              <a:t> – графическая запись электрических потенциалов, сопровождающих работу сердца, на движущейся бумажной ленте. ЭКГ записывается с помощью специального прибора — электрокардиографа. При помощи ЭКГ можно диагностировать различные заболевания сердца.</a:t>
            </a:r>
          </a:p>
        </p:txBody>
      </p:sp>
      <p:pic>
        <p:nvPicPr>
          <p:cNvPr id="27652" name="Picture 5" descr="ЭК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9913" y="3933825"/>
            <a:ext cx="1590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smtClean="0">
                <a:solidFill>
                  <a:srgbClr val="800080"/>
                </a:solidFill>
              </a:rPr>
              <a:t>Обозначьте на схеме </a:t>
            </a:r>
            <a:br>
              <a:rPr lang="ru-RU" sz="4000" smtClean="0">
                <a:solidFill>
                  <a:srgbClr val="800080"/>
                </a:solidFill>
              </a:rPr>
            </a:br>
            <a:r>
              <a:rPr lang="ru-RU" sz="4000" smtClean="0">
                <a:solidFill>
                  <a:srgbClr val="800080"/>
                </a:solidFill>
              </a:rPr>
              <a:t>части сердца цифрами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68313" y="1700213"/>
            <a:ext cx="403225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1 - левое предсердие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2 - правое предсердие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3 - левый желудочек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4 - правый желудочек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5 – межжелудочковая перегородка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6 - легочная артерия 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7 - аорта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8 - нижняя полая вена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9 – верхняя полая вена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10 - полулунные клапаны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ru-RU"/>
              <a:t>11 - створчатые клапаны</a:t>
            </a:r>
          </a:p>
        </p:txBody>
      </p:sp>
      <p:pic>
        <p:nvPicPr>
          <p:cNvPr id="28675" name="Picture 4" descr="Панфилов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3238"/>
            <a:ext cx="4178300" cy="4089400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812088" y="263683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60913" y="2887663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050213" y="3273425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24525" y="5408613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299450" y="4259263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391400" y="216535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6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992938" y="182245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7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605338" y="424338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8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000625" y="2132013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9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527550" y="3425825"/>
            <a:ext cx="56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10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560888" y="3805238"/>
            <a:ext cx="56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Documents and Settings\User\Рабочий стол\0006-006-Krovenosnye-sosu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User\Рабочий стол\0011-011-Krovenosnye-sosu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500438" y="1196975"/>
            <a:ext cx="5286375" cy="5303838"/>
          </a:xfrm>
        </p:spPr>
        <p:txBody>
          <a:bodyPr/>
          <a:lstStyle/>
          <a:p>
            <a:pPr>
              <a:buFontTx/>
              <a:buNone/>
            </a:pPr>
            <a:endParaRPr lang="en-US" sz="2200" smtClean="0"/>
          </a:p>
          <a:p>
            <a:pPr>
              <a:buFontTx/>
              <a:buNone/>
            </a:pPr>
            <a:r>
              <a:rPr lang="ru-RU" sz="2200" smtClean="0"/>
              <a:t>1.В каком отделе сердца он начинается?</a:t>
            </a:r>
          </a:p>
          <a:p>
            <a:pPr>
              <a:buFontTx/>
              <a:buNone/>
            </a:pPr>
            <a:r>
              <a:rPr lang="ru-RU" sz="2200" smtClean="0"/>
              <a:t>2.Куда кровь поступает из левого желудочка?</a:t>
            </a:r>
          </a:p>
          <a:p>
            <a:pPr>
              <a:buFontTx/>
              <a:buNone/>
            </a:pPr>
            <a:r>
              <a:rPr lang="ru-RU" sz="2200" smtClean="0"/>
              <a:t>3.Как называется самый широкий кровеносный  сосуд большого круга кровообращения?</a:t>
            </a:r>
          </a:p>
          <a:p>
            <a:pPr>
              <a:buFontTx/>
              <a:buNone/>
            </a:pPr>
            <a:r>
              <a:rPr lang="ru-RU" sz="2200" smtClean="0"/>
              <a:t>4.По каким сосудам кровь поступает к органам тела?</a:t>
            </a:r>
          </a:p>
          <a:p>
            <a:pPr>
              <a:buFontTx/>
              <a:buNone/>
            </a:pPr>
            <a:r>
              <a:rPr lang="ru-RU" sz="2200" smtClean="0"/>
              <a:t>5.В каких сосудах происходит газообмен?</a:t>
            </a:r>
          </a:p>
          <a:p>
            <a:pPr>
              <a:buFontTx/>
              <a:buNone/>
            </a:pPr>
            <a:r>
              <a:rPr lang="ru-RU" sz="2200" smtClean="0"/>
              <a:t>6.По каким сосудам и в какой отдел сердца  происходит поступление крови?</a:t>
            </a:r>
          </a:p>
          <a:p>
            <a:endParaRPr lang="ru-RU" sz="2000" smtClean="0"/>
          </a:p>
        </p:txBody>
      </p:sp>
      <p:graphicFrame>
        <p:nvGraphicFramePr>
          <p:cNvPr id="38919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539750" y="1341438"/>
          <a:ext cx="3117850" cy="4784725"/>
        </p:xfrm>
        <a:graphic>
          <a:graphicData uri="http://schemas.openxmlformats.org/presentationml/2006/ole">
            <p:oleObj spid="_x0000_s3074" name="Фотография Photo Editor" r:id="rId3" imgW="2666667" imgH="5106113" progId="">
              <p:embed/>
            </p:oleObj>
          </a:graphicData>
        </a:graphic>
      </p:graphicFrame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2484438" y="404813"/>
            <a:ext cx="4829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Пошевели извилинами!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857625" y="1600200"/>
            <a:ext cx="4829175" cy="4757738"/>
          </a:xfrm>
        </p:spPr>
        <p:txBody>
          <a:bodyPr/>
          <a:lstStyle/>
          <a:p>
            <a:pPr>
              <a:buFontTx/>
              <a:buNone/>
            </a:pPr>
            <a:r>
              <a:rPr lang="ru-RU" sz="2200" smtClean="0"/>
              <a:t>1.Всегда ли по артериям течет артериальная кровь, а по венам – венозная?</a:t>
            </a:r>
          </a:p>
          <a:p>
            <a:pPr>
              <a:buFontTx/>
              <a:buNone/>
            </a:pPr>
            <a:r>
              <a:rPr lang="ru-RU" sz="2200" smtClean="0"/>
              <a:t> 2. Какую кровь называют артериальной, а какую венозной? </a:t>
            </a:r>
          </a:p>
          <a:p>
            <a:pPr>
              <a:buFontTx/>
              <a:buNone/>
            </a:pPr>
            <a:r>
              <a:rPr lang="ru-RU" sz="2200" smtClean="0"/>
              <a:t>3. Какие изменения происходят :</a:t>
            </a:r>
          </a:p>
          <a:p>
            <a:pPr>
              <a:buFontTx/>
              <a:buNone/>
            </a:pPr>
            <a:r>
              <a:rPr lang="ru-RU" sz="2200" smtClean="0"/>
              <a:t>а) в малом круге кровообращения;</a:t>
            </a:r>
          </a:p>
          <a:p>
            <a:pPr>
              <a:buFontTx/>
              <a:buNone/>
            </a:pPr>
            <a:r>
              <a:rPr lang="ru-RU" sz="2200" smtClean="0"/>
              <a:t>б) в большом круге кровообращения?</a:t>
            </a:r>
          </a:p>
        </p:txBody>
      </p:sp>
      <p:graphicFrame>
        <p:nvGraphicFramePr>
          <p:cNvPr id="41991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295400" y="1600200"/>
          <a:ext cx="2362200" cy="4525963"/>
        </p:xfrm>
        <a:graphic>
          <a:graphicData uri="http://schemas.openxmlformats.org/presentationml/2006/ole">
            <p:oleObj spid="_x0000_s4098" name="Фотография Photo Editor" r:id="rId3" imgW="2666667" imgH="5106113" progId="">
              <p:embed/>
            </p:oleObj>
          </a:graphicData>
        </a:graphic>
      </p:graphicFrame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2411413" y="476250"/>
            <a:ext cx="4829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Пошевели извилинами!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0625"/>
            <a:ext cx="7772400" cy="971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>
                <a:solidFill>
                  <a:schemeClr val="hlink"/>
                </a:solidFill>
              </a:rPr>
              <a:t>Тема урока: « Органы кровообращения».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349500"/>
            <a:ext cx="6740525" cy="3579813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u="sng" dirty="0">
                <a:solidFill>
                  <a:srgbClr val="FF0000"/>
                </a:solidFill>
              </a:rPr>
              <a:t>Цель: </a:t>
            </a:r>
            <a:endParaRPr lang="ru-RU" sz="4000" dirty="0">
              <a:solidFill>
                <a:srgbClr val="FF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rgbClr val="FF0000"/>
                </a:solidFill>
              </a:rPr>
              <a:t>развить знания учащихся о системе органов кровообращения.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Рисунок3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60350"/>
            <a:ext cx="7345362" cy="1512888"/>
          </a:xfrm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143375" y="5000625"/>
            <a:ext cx="3851275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«Чем больше знаешь,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тем интересней жить»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К. Паустовский</a:t>
            </a:r>
          </a:p>
        </p:txBody>
      </p:sp>
      <p:sp>
        <p:nvSpPr>
          <p:cNvPr id="35843" name="WordArt 9"/>
          <p:cNvSpPr>
            <a:spLocks noChangeArrowheads="1" noChangeShapeType="1" noTextEdit="1"/>
          </p:cNvSpPr>
          <p:nvPr/>
        </p:nvSpPr>
        <p:spPr bwMode="auto">
          <a:xfrm>
            <a:off x="1428750" y="2000250"/>
            <a:ext cx="5948363" cy="2786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hlink"/>
                </a:solidFill>
              </a:rPr>
              <a:t>План: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/>
                </a:solidFill>
              </a:rPr>
              <a:t>Понятие кровообращения.</a:t>
            </a:r>
          </a:p>
          <a:p>
            <a:r>
              <a:rPr lang="ru-RU" sz="3600" smtClean="0">
                <a:solidFill>
                  <a:schemeClr val="accent2"/>
                </a:solidFill>
              </a:rPr>
              <a:t>Органы кровообращения.</a:t>
            </a:r>
          </a:p>
          <a:p>
            <a:r>
              <a:rPr lang="ru-RU" sz="3600" smtClean="0">
                <a:solidFill>
                  <a:schemeClr val="accent2"/>
                </a:solidFill>
              </a:rPr>
              <a:t>Строение сосудов. </a:t>
            </a:r>
          </a:p>
          <a:p>
            <a:r>
              <a:rPr lang="ru-RU" sz="3600" smtClean="0">
                <a:solidFill>
                  <a:schemeClr val="accent2"/>
                </a:solidFill>
              </a:rPr>
              <a:t>Большой и малый круги кровообращения.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Уильям Гарвей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714875" y="1143000"/>
            <a:ext cx="4038600" cy="47847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b="1" dirty="0"/>
              <a:t>Гарвей родился. в </a:t>
            </a:r>
            <a:r>
              <a:rPr lang="ru-RU" sz="1750" b="1" dirty="0" err="1"/>
              <a:t>Фолкстоуне</a:t>
            </a:r>
            <a:r>
              <a:rPr lang="ru-RU" sz="1750" b="1" dirty="0"/>
              <a:t> (графство Кент, Англия) в семье купца. В 1588 г. поступил в Королевскую школу в Кентербери. Его с детства отличала жажда новых знаний и абсолютное равнодушие к коммерческим делам.  По окончании медицинского факультета в Кембридже (1597) Гарвей работал в Падуе. В 1602 г. он получил диплом доктора медицины </a:t>
            </a:r>
            <a:r>
              <a:rPr lang="ru-RU" sz="1750" b="1" dirty="0" err="1"/>
              <a:t>Падуанского</a:t>
            </a:r>
            <a:r>
              <a:rPr lang="ru-RU" sz="1750" b="1" dirty="0"/>
              <a:t> университета, а через пять лет в Лондоне был избран членом Королевской коллегии врачей. В качестве главного врача и хирурга он работал в больнице св. Варфоломея. Гарвей прославился в первую очередь трудами в области кровообращения.</a:t>
            </a:r>
          </a:p>
        </p:txBody>
      </p:sp>
      <p:pic>
        <p:nvPicPr>
          <p:cNvPr id="17411" name="Picture 10" descr="Уильям Гарвей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9013" y="1268413"/>
            <a:ext cx="3330575" cy="40370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CF405-846A-4EC9-BE04-890EF84BE714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9394" name="AutoShape 2"/>
          <p:cNvSpPr>
            <a:spLocks noChangeArrowheads="1"/>
          </p:cNvSpPr>
          <p:nvPr/>
        </p:nvSpPr>
        <p:spPr bwMode="ltGray">
          <a:xfrm>
            <a:off x="381000" y="2209800"/>
            <a:ext cx="19050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сердце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ltGray">
          <a:xfrm>
            <a:off x="2590800" y="2133600"/>
            <a:ext cx="5334000" cy="1066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кровеносные сосуды  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ltGray">
          <a:xfrm>
            <a:off x="609600" y="304800"/>
            <a:ext cx="7696200" cy="1219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Сердечно – сосудистая система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ltGray">
          <a:xfrm>
            <a:off x="0" y="4648200"/>
            <a:ext cx="2514600" cy="1524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артерии</a:t>
            </a:r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ltGray">
          <a:xfrm>
            <a:off x="2857500" y="4857750"/>
            <a:ext cx="2819400" cy="14478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вены</a:t>
            </a: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ltGray">
          <a:xfrm>
            <a:off x="5943600" y="4724400"/>
            <a:ext cx="3200400" cy="1524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  <a:latin typeface="Calibri" pitchFamily="34" charset="0"/>
              </a:rPr>
              <a:t>капилляры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ltGray">
          <a:xfrm>
            <a:off x="914400" y="15240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ltGray">
          <a:xfrm>
            <a:off x="4800600" y="1524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ltGray">
          <a:xfrm rot="854865">
            <a:off x="4191000" y="3429000"/>
            <a:ext cx="762000" cy="12192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ltGray">
          <a:xfrm rot="-1961139">
            <a:off x="6597650" y="3344863"/>
            <a:ext cx="604838" cy="1328737"/>
          </a:xfrm>
          <a:prstGeom prst="downArrow">
            <a:avLst>
              <a:gd name="adj1" fmla="val 50000"/>
              <a:gd name="adj2" fmla="val 54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ltGray">
          <a:xfrm rot="2274166">
            <a:off x="1889125" y="3454400"/>
            <a:ext cx="762000" cy="1295400"/>
          </a:xfrm>
          <a:prstGeom prst="downArrow">
            <a:avLst>
              <a:gd name="adj1" fmla="val 50000"/>
              <a:gd name="adj2" fmla="val 4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 autoUpdateAnimBg="0"/>
      <p:bldP spid="59396" grpId="0" animBg="1" autoUpdateAnimBg="0"/>
      <p:bldP spid="59397" grpId="0" animBg="1" autoUpdateAnimBg="0"/>
      <p:bldP spid="59400" grpId="0" animBg="1" autoUpdateAnimBg="0"/>
      <p:bldP spid="59401" grpId="0" animBg="1" autoUpdateAnimBg="0"/>
      <p:bldP spid="59402" grpId="0" animBg="1" autoUpdateAnimBg="0"/>
      <p:bldP spid="59403" grpId="0" animBg="1"/>
      <p:bldP spid="59404" grpId="0" animBg="1"/>
      <p:bldP spid="59405" grpId="0" animBg="1"/>
      <p:bldP spid="59406" grpId="0" animBg="1"/>
      <p:bldP spid="594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500" smtClean="0">
                <a:solidFill>
                  <a:srgbClr val="800080"/>
                </a:solidFill>
              </a:rPr>
              <a:t>Строение </a:t>
            </a:r>
            <a:br>
              <a:rPr lang="ru-RU" sz="6500" smtClean="0">
                <a:solidFill>
                  <a:srgbClr val="800080"/>
                </a:solidFill>
              </a:rPr>
            </a:br>
            <a:r>
              <a:rPr lang="ru-RU" sz="6500" smtClean="0">
                <a:solidFill>
                  <a:srgbClr val="800080"/>
                </a:solidFill>
              </a:rPr>
              <a:t>и работа сердца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813"/>
            <a:ext cx="8229600" cy="53403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i="1" dirty="0" smtClean="0">
                <a:latin typeface="Bookman Old Style" pitchFamily="18" charset="0"/>
              </a:rPr>
              <a:t>Что такое сердце?</a:t>
            </a:r>
            <a:br>
              <a:rPr lang="ru-RU" sz="4000" i="1" dirty="0" smtClean="0">
                <a:latin typeface="Bookman Old Style" pitchFamily="18" charset="0"/>
              </a:rPr>
            </a:br>
            <a:r>
              <a:rPr lang="ru-RU" sz="4000" i="1" dirty="0" smtClean="0">
                <a:latin typeface="Bookman Old Style" pitchFamily="18" charset="0"/>
              </a:rPr>
              <a:t>Камень твёрдый?</a:t>
            </a:r>
            <a:br>
              <a:rPr lang="ru-RU" sz="4000" i="1" dirty="0" smtClean="0">
                <a:latin typeface="Bookman Old Style" pitchFamily="18" charset="0"/>
              </a:rPr>
            </a:br>
            <a:r>
              <a:rPr lang="ru-RU" sz="4000" i="1" dirty="0" smtClean="0">
                <a:latin typeface="Bookman Old Style" pitchFamily="18" charset="0"/>
              </a:rPr>
              <a:t>Яблоко с багровой красной кожей?</a:t>
            </a:r>
            <a:br>
              <a:rPr lang="ru-RU" sz="4000" i="1" dirty="0" smtClean="0">
                <a:latin typeface="Bookman Old Style" pitchFamily="18" charset="0"/>
              </a:rPr>
            </a:br>
            <a:r>
              <a:rPr lang="ru-RU" sz="4000" i="1" dirty="0" smtClean="0">
                <a:latin typeface="Bookman Old Style" pitchFamily="18" charset="0"/>
              </a:rPr>
              <a:t>Может быть меж рёбер и аортой</a:t>
            </a:r>
            <a:br>
              <a:rPr lang="ru-RU" sz="4000" i="1" dirty="0" smtClean="0">
                <a:latin typeface="Bookman Old Style" pitchFamily="18" charset="0"/>
              </a:rPr>
            </a:br>
            <a:r>
              <a:rPr lang="ru-RU" sz="4000" i="1" dirty="0" smtClean="0">
                <a:latin typeface="Bookman Old Style" pitchFamily="18" charset="0"/>
              </a:rPr>
              <a:t>Бьётся шар, на шар земной похожий?</a:t>
            </a:r>
            <a:br>
              <a:rPr lang="ru-RU" sz="4000" i="1" dirty="0" smtClean="0">
                <a:latin typeface="Bookman Old Style" pitchFamily="18" charset="0"/>
              </a:rPr>
            </a:br>
            <a:r>
              <a:rPr lang="ru-RU" sz="4000" i="1" dirty="0" smtClean="0">
                <a:latin typeface="Bookman Old Style" pitchFamily="18" charset="0"/>
              </a:rPr>
              <a:t>Так или иначе всё земное </a:t>
            </a:r>
            <a:br>
              <a:rPr lang="ru-RU" sz="4000" i="1" dirty="0" smtClean="0">
                <a:latin typeface="Bookman Old Style" pitchFamily="18" charset="0"/>
              </a:rPr>
            </a:br>
            <a:r>
              <a:rPr lang="ru-RU" sz="4000" i="1" dirty="0" smtClean="0">
                <a:latin typeface="Bookman Old Style" pitchFamily="18" charset="0"/>
              </a:rPr>
              <a:t>Уменьшается в его пределы,</a:t>
            </a:r>
            <a:br>
              <a:rPr lang="ru-RU" sz="4000" i="1" dirty="0" smtClean="0">
                <a:latin typeface="Bookman Old Style" pitchFamily="18" charset="0"/>
              </a:rPr>
            </a:br>
            <a:r>
              <a:rPr lang="ru-RU" sz="4000" i="1" dirty="0" smtClean="0">
                <a:latin typeface="Bookman Old Style" pitchFamily="18" charset="0"/>
              </a:rPr>
              <a:t>Потому что, нет ему покоя,</a:t>
            </a:r>
            <a:br>
              <a:rPr lang="ru-RU" sz="4000" i="1" dirty="0" smtClean="0">
                <a:latin typeface="Bookman Old Style" pitchFamily="18" charset="0"/>
              </a:rPr>
            </a:br>
            <a:r>
              <a:rPr lang="ru-RU" sz="4000" i="1" dirty="0" smtClean="0">
                <a:latin typeface="Bookman Old Style" pitchFamily="18" charset="0"/>
              </a:rPr>
              <a:t>До всего есть дело.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3525"/>
            <a:ext cx="8229600" cy="922338"/>
          </a:xfrm>
        </p:spPr>
        <p:txBody>
          <a:bodyPr/>
          <a:lstStyle/>
          <a:p>
            <a:r>
              <a:rPr lang="ru-RU" smtClean="0">
                <a:solidFill>
                  <a:srgbClr val="800080"/>
                </a:solidFill>
              </a:rPr>
              <a:t>Строение сердца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211638" y="2293938"/>
            <a:ext cx="44640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Сердце имеет четыре камеры –</a:t>
            </a:r>
          </a:p>
          <a:p>
            <a:pPr algn="just"/>
            <a:r>
              <a:rPr lang="ru-RU" sz="1600"/>
              <a:t>два предсердия и два желудочка.</a:t>
            </a:r>
          </a:p>
          <a:p>
            <a:pPr algn="just"/>
            <a:r>
              <a:rPr lang="ru-RU" sz="1600"/>
              <a:t>Между предсердиями и желудочками расположены створчатые клапаны, а на выходе из желудочков в артерии – полулунные. </a:t>
            </a:r>
          </a:p>
          <a:p>
            <a:pPr algn="just">
              <a:spcBef>
                <a:spcPct val="25000"/>
              </a:spcBef>
            </a:pPr>
            <a:r>
              <a:rPr lang="ru-RU" sz="1600"/>
              <a:t>Мышечная стенка желудочков значительно толще стенки предсердий.</a:t>
            </a:r>
          </a:p>
        </p:txBody>
      </p:sp>
      <p:pic>
        <p:nvPicPr>
          <p:cNvPr id="21507" name="Picture 4" descr="строение серд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330325"/>
            <a:ext cx="3889375" cy="3402013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</p:spPr>
      </p:pic>
      <p:pic>
        <p:nvPicPr>
          <p:cNvPr id="21508" name="Picture 5" descr="сте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37063"/>
            <a:ext cx="2881313" cy="2103437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50825" y="4868863"/>
            <a:ext cx="54006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Стенка сердца имеет трехслойное строение:</a:t>
            </a:r>
          </a:p>
          <a:p>
            <a:pPr algn="just">
              <a:spcBef>
                <a:spcPct val="25000"/>
              </a:spcBef>
            </a:pPr>
            <a:r>
              <a:rPr lang="ru-RU" sz="1600" b="1"/>
              <a:t>Наружный слой (эпикард)</a:t>
            </a:r>
            <a:r>
              <a:rPr lang="ru-RU" sz="1600"/>
              <a:t> – состоит из соединительной ткани.</a:t>
            </a:r>
          </a:p>
          <a:p>
            <a:pPr algn="just">
              <a:spcBef>
                <a:spcPct val="25000"/>
              </a:spcBef>
            </a:pPr>
            <a:r>
              <a:rPr lang="ru-RU" sz="1600" b="1"/>
              <a:t>Средний слой (миокард)</a:t>
            </a:r>
            <a:r>
              <a:rPr lang="ru-RU" sz="1600"/>
              <a:t> – мощный мышечный слой.</a:t>
            </a:r>
          </a:p>
          <a:p>
            <a:pPr algn="just">
              <a:spcBef>
                <a:spcPct val="25000"/>
              </a:spcBef>
            </a:pPr>
            <a:r>
              <a:rPr lang="ru-RU" sz="1600" b="1"/>
              <a:t>Внутренний слой (эндокард)</a:t>
            </a:r>
            <a:r>
              <a:rPr lang="ru-RU" sz="1600"/>
              <a:t> – внутренний эпителиальный слой.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211638" y="1212850"/>
            <a:ext cx="31670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Сердце расположено почти в центре грудной полости и несколько смещено влево. Масса его около 250-300 г.</a:t>
            </a:r>
          </a:p>
        </p:txBody>
      </p:sp>
      <p:pic>
        <p:nvPicPr>
          <p:cNvPr id="21511" name="Рисунок 4" descr="сердце-в-грудной-полости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160463"/>
            <a:ext cx="15113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60450"/>
          </a:xfrm>
        </p:spPr>
        <p:txBody>
          <a:bodyPr/>
          <a:lstStyle/>
          <a:p>
            <a:r>
              <a:rPr lang="ru-RU" smtClean="0">
                <a:solidFill>
                  <a:srgbClr val="800080"/>
                </a:solidFill>
              </a:rPr>
              <a:t>Интересно знать…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95288" y="1557338"/>
            <a:ext cx="83534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200"/>
              <a:t>     В сутки сердце делает 100 тыс. ударов, за год – почти 40 млн. ударов. </a:t>
            </a:r>
          </a:p>
          <a:p>
            <a:pPr algn="just">
              <a:spcBef>
                <a:spcPct val="50000"/>
              </a:spcBef>
            </a:pPr>
            <a:r>
              <a:rPr lang="ru-RU" sz="2200"/>
              <a:t>     Сердце ежедневно расходует количество энергии, которое могло быть достаточным для поднятия груза в 900 кг на высоту 14 м.</a:t>
            </a:r>
          </a:p>
          <a:p>
            <a:pPr algn="just">
              <a:spcBef>
                <a:spcPct val="50000"/>
              </a:spcBef>
            </a:pPr>
            <a:r>
              <a:rPr lang="ru-RU" sz="2200"/>
              <a:t>     В течение жизни человека сердце выбрасывает в аорту столько крови, что ею можно было бы заполнить канал длиной 5 км, по которому прошел бы большой теплоход.</a:t>
            </a:r>
          </a:p>
          <a:p>
            <a:pPr algn="just">
              <a:spcBef>
                <a:spcPct val="50000"/>
              </a:spcBef>
            </a:pPr>
            <a:r>
              <a:rPr lang="ru-RU" sz="2200"/>
              <a:t>     За 50 лет жизни сердце совершает работу, равную работе по подъему груза в 18 тыс. тонн на высоту 227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798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Arial</vt:lpstr>
      <vt:lpstr>Bookman Old Style</vt:lpstr>
      <vt:lpstr>Verdana</vt:lpstr>
      <vt:lpstr>Тема Office</vt:lpstr>
      <vt:lpstr>Фотография Photo Editor</vt:lpstr>
      <vt:lpstr>Слайд 1</vt:lpstr>
      <vt:lpstr>Тема урока: « Органы кровообращения».</vt:lpstr>
      <vt:lpstr>План:</vt:lpstr>
      <vt:lpstr>Уильям Гарвей</vt:lpstr>
      <vt:lpstr>Слайд 5</vt:lpstr>
      <vt:lpstr>Строение  и работа сердца</vt:lpstr>
      <vt:lpstr>Слайд 7</vt:lpstr>
      <vt:lpstr>Строение сердца</vt:lpstr>
      <vt:lpstr>Интересно знать…</vt:lpstr>
      <vt:lpstr>Сердечный цикл</vt:lpstr>
      <vt:lpstr>Самостоятельная работа</vt:lpstr>
      <vt:lpstr>Самостоятельная работа</vt:lpstr>
      <vt:lpstr>Регуляция работы сердца</vt:lpstr>
      <vt:lpstr>Автоматизм сердца</vt:lpstr>
      <vt:lpstr>Обозначьте на схеме  части сердца цифрами</vt:lpstr>
      <vt:lpstr>Слайд 16</vt:lpstr>
      <vt:lpstr>Слайд 17</vt:lpstr>
      <vt:lpstr>Слайд 18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Loner-XP</cp:lastModifiedBy>
  <cp:revision>5</cp:revision>
  <dcterms:created xsi:type="dcterms:W3CDTF">2012-01-18T12:15:48Z</dcterms:created>
  <dcterms:modified xsi:type="dcterms:W3CDTF">2012-02-06T07:47:45Z</dcterms:modified>
</cp:coreProperties>
</file>