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5"/>
  </p:notesMasterIdLst>
  <p:sldIdLst>
    <p:sldId id="273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9" autoAdjust="0"/>
  </p:normalViewPr>
  <p:slideViewPr>
    <p:cSldViewPr>
      <p:cViewPr varScale="1">
        <p:scale>
          <a:sx n="57" d="100"/>
          <a:sy n="57" d="100"/>
        </p:scale>
        <p:origin x="-12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7D83-785A-4778-8986-9C62BF6C4098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99706-B5FA-4633-92E6-D836F3C7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99706-B5FA-4633-92E6-D836F3C7A6D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cs.ru/courses/algebra/content/scientist/images/newton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hyperlink" Target="http://festival.1september.ru/files/articles/55/5570/557044/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Урок физики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r>
              <a:rPr lang="ru-RU" dirty="0" smtClean="0"/>
              <a:t>Изготовила:</a:t>
            </a:r>
          </a:p>
          <a:p>
            <a:r>
              <a:rPr lang="ru-RU" dirty="0" err="1" smtClean="0"/>
              <a:t>Язаджи</a:t>
            </a:r>
            <a:r>
              <a:rPr lang="ru-RU" dirty="0" smtClean="0"/>
              <a:t> П.И.</a:t>
            </a:r>
          </a:p>
          <a:p>
            <a:r>
              <a:rPr lang="ru-RU" dirty="0" smtClean="0"/>
              <a:t>Гимназия с. </a:t>
            </a:r>
            <a:r>
              <a:rPr lang="ru-RU" dirty="0" err="1" smtClean="0"/>
              <a:t>Твардица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677108" cy="6715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Границы применяемости закона: </a:t>
            </a: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471488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sz="2000" b="1" i="1" dirty="0" smtClean="0"/>
              <a:t>3. Для материальных точек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178362"/>
            <a:ext cx="4572032" cy="15579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257174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2. </a:t>
            </a:r>
            <a:r>
              <a:rPr lang="ru-RU" sz="2000" b="1" i="1" dirty="0" smtClean="0"/>
              <a:t>Для шаров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928934"/>
            <a:ext cx="4071966" cy="17859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/>
              <a:t>1. Для шаров большего </a:t>
            </a:r>
            <a:r>
              <a:rPr lang="en-US" sz="2000" b="1" i="1" dirty="0" smtClean="0"/>
              <a:t>R</a:t>
            </a:r>
            <a:r>
              <a:rPr lang="ru-RU" sz="2000" b="1" i="1" dirty="0" smtClean="0"/>
              <a:t> и тел неправильной формы</a:t>
            </a:r>
            <a:endParaRPr lang="ru-RU" sz="2000" b="1" i="1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8604"/>
            <a:ext cx="3357586" cy="217434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928670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564360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 </a:t>
            </a:r>
            <a:r>
              <a:rPr lang="ru-RU" b="1" i="1" u="sng" dirty="0" smtClean="0"/>
              <a:t>Задача: </a:t>
            </a:r>
          </a:p>
          <a:p>
            <a:r>
              <a:rPr lang="ru-RU" b="1" i="1" dirty="0" smtClean="0"/>
              <a:t>С какой силой притягиваются  друг к другу  два энциклопедических словаря  массой  600 грамм каждый, находящиеся на расстоянии 1 метра друг от друга? </a:t>
            </a:r>
            <a:endParaRPr lang="ru-RU" b="1" i="1" dirty="0"/>
          </a:p>
        </p:txBody>
      </p:sp>
      <p:pic>
        <p:nvPicPr>
          <p:cNvPr id="3" name="Picture 4" descr="image55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14290"/>
            <a:ext cx="20716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200024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Дано: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271462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baseline="-25000" dirty="0" smtClean="0"/>
              <a:t>1  </a:t>
            </a:r>
            <a:r>
              <a:rPr lang="ru-RU" b="1" dirty="0" smtClean="0"/>
              <a:t> = </a:t>
            </a:r>
            <a:r>
              <a:rPr lang="en-US" b="1" dirty="0" smtClean="0"/>
              <a:t>m</a:t>
            </a:r>
            <a:r>
              <a:rPr lang="ru-RU" b="1" baseline="-25000" dirty="0" smtClean="0"/>
              <a:t>2 </a:t>
            </a:r>
            <a:r>
              <a:rPr lang="ru-RU" b="1" dirty="0" smtClean="0"/>
              <a:t>= 600 г</a:t>
            </a:r>
            <a:endParaRPr lang="ru-RU" dirty="0" smtClean="0"/>
          </a:p>
          <a:p>
            <a:r>
              <a:rPr lang="en-US" b="1" dirty="0" smtClean="0"/>
              <a:t>r</a:t>
            </a:r>
            <a:r>
              <a:rPr lang="ru-RU" b="1" dirty="0" smtClean="0"/>
              <a:t> = 1 м </a:t>
            </a:r>
            <a:endParaRPr lang="ru-RU" dirty="0" smtClean="0"/>
          </a:p>
          <a:p>
            <a:r>
              <a:rPr lang="en-US" b="1" dirty="0" smtClean="0"/>
              <a:t>G</a:t>
            </a:r>
            <a:r>
              <a:rPr lang="ru-RU" b="1" dirty="0" smtClean="0"/>
              <a:t> = 6,67  10</a:t>
            </a:r>
            <a:r>
              <a:rPr lang="ru-RU" b="1" baseline="30000" dirty="0" smtClean="0"/>
              <a:t>-11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214686"/>
            <a:ext cx="609600" cy="52387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85786" y="4000504"/>
            <a:ext cx="35719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071670" y="3429000"/>
            <a:ext cx="271464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7224" y="421481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Найти   </a:t>
            </a:r>
            <a:endParaRPr lang="ru-RU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421481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0002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</a:t>
            </a:r>
            <a:endParaRPr lang="ru-RU" sz="2400" dirty="0" smtClean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001158" y="3428206"/>
            <a:ext cx="271464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8992" y="271462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0,6 кг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428625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H</a:t>
            </a:r>
            <a:endParaRPr lang="ru-RU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3438" y="200024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Решение:</a:t>
            </a:r>
            <a:endParaRPr lang="ru-RU" sz="2400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714876" y="25003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 =   G</a:t>
            </a:r>
            <a:endParaRPr lang="ru-RU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500306"/>
            <a:ext cx="600075" cy="457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429124" y="321468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 =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2357454" cy="571504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286124"/>
            <a:ext cx="152400" cy="276225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485776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en-US" sz="2400" b="1" dirty="0" smtClean="0"/>
              <a:t>    2,4</a:t>
            </a:r>
            <a:r>
              <a:rPr lang="ru-RU" sz="2400" b="1" dirty="0" smtClean="0"/>
              <a:t> *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-10</a:t>
            </a:r>
            <a:r>
              <a:rPr lang="en-US" sz="2400" b="1" dirty="0" smtClean="0"/>
              <a:t>H</a:t>
            </a:r>
            <a:endParaRPr lang="ru-RU" sz="2400" dirty="0" smtClean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929198"/>
            <a:ext cx="231228" cy="41910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572396" y="3214686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2,4</a:t>
            </a:r>
            <a:r>
              <a:rPr lang="ru-RU" b="1" dirty="0" smtClean="0"/>
              <a:t>*</a:t>
            </a:r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r>
              <a:rPr lang="en-US" b="1" dirty="0" smtClean="0"/>
              <a:t>H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9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3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3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7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800"/>
                            </p:stCondLst>
                            <p:childTnLst>
                              <p:par>
                                <p:cTn id="5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200"/>
                            </p:stCondLst>
                            <p:childTnLst>
                              <p:par>
                                <p:cTn id="6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2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700"/>
                            </p:stCondLst>
                            <p:childTnLst>
                              <p:par>
                                <p:cTn id="74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4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400"/>
                            </p:stCondLst>
                            <p:childTnLst>
                              <p:par>
                                <p:cTn id="10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4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Проверочный тест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00108"/>
            <a:ext cx="5016352" cy="55864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706438"/>
            <a:ext cx="3652838" cy="6096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1857364"/>
          <a:ext cx="495302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5"/>
                <a:gridCol w="1238255"/>
                <a:gridCol w="1238255"/>
                <a:gridCol w="1238255"/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 descr="image0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00010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3" y="428604"/>
            <a:ext cx="585791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 всемирного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тяготения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Гравитационная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постоянная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500438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Задачи урока: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3857629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Изучить  закон всемирного тяготения;</a:t>
            </a:r>
          </a:p>
          <a:p>
            <a:pPr lvl="2">
              <a:buFont typeface="Wingdings" pitchFamily="2" charset="2"/>
              <a:buChar char="Ø"/>
            </a:pP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414338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Ввести понятие гравитационной постоянной;</a:t>
            </a:r>
          </a:p>
          <a:p>
            <a:pPr lvl="6">
              <a:buFont typeface="Wingdings" pitchFamily="2" charset="2"/>
              <a:buChar char="Ø"/>
            </a:pP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22" y="4714884"/>
            <a:ext cx="564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применение формулы закона всемирного тяготения</a:t>
            </a:r>
            <a:r>
              <a:rPr lang="en-US" b="1" i="1" dirty="0" smtClean="0"/>
              <a:t> </a:t>
            </a:r>
            <a:r>
              <a:rPr lang="ru-RU" b="1" i="1" dirty="0" smtClean="0"/>
              <a:t> при  решении задач</a:t>
            </a:r>
          </a:p>
          <a:p>
            <a:pPr>
              <a:buFont typeface="Wingdings" pitchFamily="2" charset="2"/>
              <a:buChar char="Ø"/>
            </a:pPr>
            <a:endParaRPr lang="ru-RU" b="1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3116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Историческая  справка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85720" y="857232"/>
            <a:ext cx="4071966" cy="2071702"/>
          </a:xfrm>
          <a:prstGeom prst="flowChartPunchedTap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Тихо Браге  (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XIV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век)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датский  астроном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Наблюдение  за ночным небом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714876" y="785794"/>
            <a:ext cx="4071966" cy="2071702"/>
          </a:xfrm>
          <a:prstGeom prst="flowChartPunchedTap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Иоганн  Кеплер ( 1571-1630) </a:t>
            </a:r>
          </a:p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немецкий астроном. Обнаружил  закономерности движения планет</a:t>
            </a:r>
          </a:p>
          <a:p>
            <a:pPr algn="ctr"/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14480" y="4143380"/>
            <a:ext cx="5857916" cy="2357454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Исаак  Ньютон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1666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Открыл закон всемирного тяготения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785786" y="3000372"/>
            <a:ext cx="714380" cy="2071702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786710" y="2714620"/>
            <a:ext cx="714380" cy="214314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i-main-pic" descr="Картинка 37 из 18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85992"/>
            <a:ext cx="3357586" cy="2714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500430" y="1571612"/>
            <a:ext cx="857256" cy="78581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48" y="1214422"/>
            <a:ext cx="1643074" cy="150019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00166" y="192880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1928802"/>
            <a:ext cx="72000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1500166" y="1928802"/>
            <a:ext cx="1588" cy="14644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251191" y="2678107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00166" y="2928934"/>
            <a:ext cx="24288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57422" y="321468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60 </a:t>
            </a:r>
            <a:r>
              <a:rPr lang="en-US" b="1" dirty="0" smtClean="0">
                <a:solidFill>
                  <a:srgbClr val="002060"/>
                </a:solidFill>
              </a:rPr>
              <a:t>R</a:t>
            </a:r>
            <a:r>
              <a:rPr lang="ru-RU" b="1" baseline="-25000" dirty="0" smtClean="0">
                <a:solidFill>
                  <a:srgbClr val="002060"/>
                </a:solidFill>
              </a:rPr>
              <a:t>З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5786" y="78579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Земля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1868" y="114298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Луна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28596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3143240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</a:t>
            </a:r>
            <a:r>
              <a:rPr lang="en-US" b="1" i="1" dirty="0" smtClean="0"/>
              <a:t>F</a:t>
            </a:r>
            <a:r>
              <a:rPr lang="ru-RU" b="1" i="1" baseline="-25000" dirty="0" smtClean="0"/>
              <a:t>тяг</a:t>
            </a:r>
            <a:endParaRPr lang="ru-RU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786190"/>
            <a:ext cx="428625" cy="55245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286116" y="45720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</a:t>
            </a:r>
            <a:r>
              <a:rPr lang="ru-RU" b="1" i="1" baseline="-25000" dirty="0" smtClean="0"/>
              <a:t>тяг       </a:t>
            </a:r>
            <a:r>
              <a:rPr lang="en-US" b="1" i="1" dirty="0" smtClean="0"/>
              <a:t>m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m</a:t>
            </a:r>
            <a:r>
              <a:rPr lang="en-US" b="1" i="1" baseline="-25000" dirty="0" smtClean="0"/>
              <a:t>2</a:t>
            </a:r>
            <a:endParaRPr lang="ru-RU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572008"/>
            <a:ext cx="161925" cy="304800"/>
          </a:xfrm>
          <a:prstGeom prst="rect">
            <a:avLst/>
          </a:prstGeom>
          <a:noFill/>
        </p:spPr>
      </p:pic>
      <p:pic>
        <p:nvPicPr>
          <p:cNvPr id="1043" name="Picture 19" descr="D:\Мои документы\Мои сканированные изображения\2010-01 (янв)\сканирование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857628"/>
            <a:ext cx="2500330" cy="1357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28604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Стрелка вправо 71"/>
          <p:cNvSpPr/>
          <p:nvPr/>
        </p:nvSpPr>
        <p:spPr>
          <a:xfrm>
            <a:off x="5143504" y="4214818"/>
            <a:ext cx="85725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авая фигурная скобка 72"/>
          <p:cNvSpPr/>
          <p:nvPr/>
        </p:nvSpPr>
        <p:spPr>
          <a:xfrm>
            <a:off x="4500562" y="3786190"/>
            <a:ext cx="357190" cy="1571636"/>
          </a:xfrm>
          <a:prstGeom prst="rightBrace">
            <a:avLst>
              <a:gd name="adj1" fmla="val 96004"/>
              <a:gd name="adj2" fmla="val 47609"/>
            </a:avLst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7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400"/>
                            </p:stCondLst>
                            <p:childTnLst>
                              <p:par>
                                <p:cTn id="7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4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8" grpId="0" animBg="1"/>
      <p:bldP spid="34" grpId="0"/>
      <p:bldP spid="35" grpId="0"/>
      <p:bldP spid="36" grpId="0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   всемирного тяготения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785794"/>
            <a:ext cx="600079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Сила гравитационного притяжения, действующая между двумя телами, считающимися точечными, прямо пропорциональна произведению их масс и обратно пропорциональна квадрату расстояния  между   ними и направлена вдоль прямой, соединяющей эти тела.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07181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Математическое  </a:t>
            </a:r>
            <a:r>
              <a:rPr lang="ru-RU" sz="2000" b="1" i="1" dirty="0" err="1" smtClean="0"/>
              <a:t>выражеоние</a:t>
            </a:r>
            <a:r>
              <a:rPr lang="ru-RU" sz="2000" b="1" i="1" dirty="0" smtClean="0"/>
              <a:t>  закона:</a:t>
            </a:r>
            <a:endParaRPr lang="ru-RU" sz="2000" b="1" i="1" dirty="0"/>
          </a:p>
        </p:txBody>
      </p:sp>
      <p:pic>
        <p:nvPicPr>
          <p:cNvPr id="7" name="Picture 19" descr="D:\Мои документы\Мои сканированные изображения\2010-01 (янв)\сканирование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876"/>
            <a:ext cx="2500330" cy="1000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450057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57200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--  масса  первого  тела;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4500570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4929198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 smtClean="0"/>
              <a:t> </a:t>
            </a:r>
            <a:r>
              <a:rPr lang="ru-RU" b="1" dirty="0" smtClean="0"/>
              <a:t>--  масса  второго  тела;</a:t>
            </a:r>
            <a:r>
              <a:rPr kumimoji="0" lang="ru-RU" sz="1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535782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  -- </a:t>
            </a:r>
            <a:r>
              <a:rPr lang="en-US" b="1" i="1" dirty="0" smtClean="0"/>
              <a:t> </a:t>
            </a:r>
            <a:r>
              <a:rPr lang="ru-RU" b="1" i="1" dirty="0" smtClean="0"/>
              <a:t>расстояние  между ними;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78645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G </a:t>
            </a:r>
            <a:r>
              <a:rPr lang="en-US" sz="2800" b="1" i="1" dirty="0" smtClean="0"/>
              <a:t>– </a:t>
            </a:r>
            <a:r>
              <a:rPr lang="ru-RU" b="1" i="1" dirty="0" smtClean="0"/>
              <a:t>гравитационная постоянная.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500570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9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9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4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9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4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9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026" grpId="0"/>
      <p:bldP spid="102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Гравитационная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постоянная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0724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Из  формулы закона всемирного тяготения найдем гравитационную постоянную, выполнив математические  преобразования: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71448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 = G </a:t>
            </a:r>
            <a:endParaRPr lang="ru-RU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714488"/>
            <a:ext cx="785818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17144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х</a:t>
            </a:r>
            <a:endParaRPr lang="ru-RU" b="1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822695" y="1963727"/>
            <a:ext cx="642148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714488"/>
            <a:ext cx="233362" cy="4286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57422" y="2500306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</a:t>
            </a:r>
            <a:r>
              <a:rPr lang="ru-RU" sz="2400" b="1" i="1" dirty="0" smtClean="0"/>
              <a:t>   </a:t>
            </a:r>
            <a:r>
              <a:rPr lang="en-US" sz="2400" b="1" i="1" dirty="0" smtClean="0"/>
              <a:t>r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= G   m</a:t>
            </a:r>
            <a:r>
              <a:rPr lang="en-US" sz="2400" b="1" i="1" baseline="-25000" dirty="0" smtClean="0"/>
              <a:t>1</a:t>
            </a:r>
            <a:r>
              <a:rPr lang="ru-RU" sz="2400" b="1" i="1" baseline="-25000" dirty="0" smtClean="0"/>
              <a:t>   </a:t>
            </a:r>
            <a:r>
              <a:rPr lang="en-US" sz="2400" b="1" i="1" dirty="0" smtClean="0"/>
              <a:t>m</a:t>
            </a:r>
            <a:r>
              <a:rPr lang="en-US" sz="2400" b="1" i="1" baseline="-25000" dirty="0" smtClean="0"/>
              <a:t>2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571744"/>
            <a:ext cx="85725" cy="409575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571744"/>
            <a:ext cx="93035" cy="444500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571744"/>
            <a:ext cx="85725" cy="4095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14546" y="314324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 = </a:t>
            </a:r>
            <a:r>
              <a:rPr lang="ru-RU" sz="2800" b="1" i="1" dirty="0" smtClean="0"/>
              <a:t>  </a:t>
            </a:r>
            <a:endParaRPr lang="ru-RU" sz="2800" dirty="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928934"/>
            <a:ext cx="952500" cy="8572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000100" y="421481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Единица измерения  в системе СИ-- </a:t>
            </a:r>
            <a:endParaRPr lang="ru-RU" sz="2400" b="1" i="1" dirty="0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10000"/>
          </a:blip>
          <a:srcRect/>
          <a:stretch>
            <a:fillRect/>
          </a:stretch>
        </p:blipFill>
        <p:spPr bwMode="auto">
          <a:xfrm>
            <a:off x="6072198" y="3857628"/>
            <a:ext cx="1357322" cy="11485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4500570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100"/>
                            </p:stCondLst>
                            <p:childTnLst>
                              <p:par>
                                <p:cTn id="4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1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100"/>
                            </p:stCondLst>
                            <p:childTnLst>
                              <p:par>
                                <p:cTn id="6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8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1"/>
      <p:bldP spid="14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357166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Генри  Кавендиш</a:t>
            </a:r>
            <a:r>
              <a:rPr lang="ru-RU" sz="3200" i="1" dirty="0" smtClean="0"/>
              <a:t> </a:t>
            </a:r>
          </a:p>
          <a:p>
            <a:pPr algn="ctr"/>
            <a:r>
              <a:rPr lang="ru-RU" sz="3200" i="1" dirty="0" smtClean="0"/>
              <a:t>(1731-1810)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429132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ject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2990850" cy="4114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143372" y="1500174"/>
            <a:ext cx="4214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Генри Кавендиш – </a:t>
            </a:r>
          </a:p>
          <a:p>
            <a:r>
              <a:rPr lang="ru-RU" sz="2400" b="1" i="1" dirty="0" smtClean="0"/>
              <a:t>английский физик </a:t>
            </a:r>
          </a:p>
          <a:p>
            <a:r>
              <a:rPr lang="ru-RU" sz="2400" b="1" i="1" dirty="0" smtClean="0"/>
              <a:t>В 1798 году в лабораторных условиях проверил закон всемирного тяготения. Результаты опыта позволили определить гравитационную постоянную </a:t>
            </a:r>
            <a:r>
              <a:rPr lang="en-US" sz="2400" b="1" i="1" dirty="0" smtClean="0"/>
              <a:t>G</a:t>
            </a:r>
            <a:r>
              <a:rPr lang="ru-RU" sz="2400" b="1" i="1" dirty="0" smtClean="0"/>
              <a:t>. 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0004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Крутильные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весы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00364" y="2428868"/>
            <a:ext cx="18573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143240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357554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868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786182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00496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214810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643438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29124" y="228599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250397" y="3107529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000364" y="2857496"/>
            <a:ext cx="1928826" cy="178595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571736" y="4572008"/>
            <a:ext cx="500066" cy="5000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857752" y="2428868"/>
            <a:ext cx="500066" cy="5000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71670" y="3786190"/>
            <a:ext cx="4000528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429256" y="3786190"/>
            <a:ext cx="1285884" cy="1285884"/>
          </a:xfrm>
          <a:prstGeom prst="ellipse">
            <a:avLst/>
          </a:prstGeom>
          <a:solidFill>
            <a:srgbClr val="7030A0"/>
          </a:solidFill>
          <a:ln w="28575">
            <a:noFill/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500166" y="2500306"/>
            <a:ext cx="1357322" cy="1285884"/>
          </a:xfrm>
          <a:prstGeom prst="ellipse">
            <a:avLst/>
          </a:prstGeom>
          <a:solidFill>
            <a:srgbClr val="7030A0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3643306" y="3286124"/>
            <a:ext cx="1000132" cy="928694"/>
          </a:xfrm>
          <a:prstGeom prst="arc">
            <a:avLst>
              <a:gd name="adj1" fmla="val 18283523"/>
              <a:gd name="adj2" fmla="val 9784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3714744" y="3000372"/>
            <a:ext cx="357190" cy="428628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право с вырезом 34"/>
          <p:cNvSpPr/>
          <p:nvPr/>
        </p:nvSpPr>
        <p:spPr>
          <a:xfrm rot="2446825">
            <a:off x="5295668" y="2923354"/>
            <a:ext cx="500066" cy="21431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с вырезом 35"/>
          <p:cNvSpPr/>
          <p:nvPr/>
        </p:nvSpPr>
        <p:spPr>
          <a:xfrm rot="2468274" flipH="1">
            <a:off x="2070703" y="4375763"/>
            <a:ext cx="570543" cy="20911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071802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</a:t>
            </a:r>
            <a:r>
              <a:rPr lang="en-US" sz="1000" b="1" i="1" dirty="0" smtClean="0"/>
              <a:t>1</a:t>
            </a:r>
            <a:endParaRPr lang="ru-RU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5357818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</a:t>
            </a:r>
            <a:r>
              <a:rPr lang="en-US" sz="1000" b="1" i="1" dirty="0" smtClean="0"/>
              <a:t>1</a:t>
            </a:r>
            <a:endParaRPr lang="ru-RU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43042" y="207167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</a:t>
            </a:r>
            <a:r>
              <a:rPr lang="en-US" sz="1000" b="1" i="1" dirty="0" smtClean="0"/>
              <a:t>2</a:t>
            </a:r>
            <a:endParaRPr lang="ru-RU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929322" y="51435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</a:t>
            </a:r>
            <a:r>
              <a:rPr lang="en-US" sz="1000" b="1" i="1" dirty="0" smtClean="0"/>
              <a:t>2</a:t>
            </a:r>
            <a:endParaRPr lang="ru-RU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0" y="328612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α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43306" y="50720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ru-RU" sz="1400" dirty="0" smtClean="0"/>
              <a:t>тяг </a:t>
            </a:r>
            <a:r>
              <a:rPr lang="ru-RU" sz="3200" i="1" dirty="0" smtClean="0"/>
              <a:t>∼ </a:t>
            </a:r>
            <a:r>
              <a:rPr lang="ru-RU" sz="3200" i="1" dirty="0" err="1" smtClean="0"/>
              <a:t>α</a:t>
            </a:r>
            <a:r>
              <a:rPr lang="ru-RU" sz="3200" i="1" dirty="0" smtClean="0"/>
              <a:t> </a:t>
            </a:r>
            <a:endParaRPr lang="ru-RU" sz="3200" dirty="0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56"/>
            <a:ext cx="1690690" cy="169069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1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Опыты показали, что</a:t>
            </a:r>
            <a:endParaRPr lang="ru-RU" sz="2400" b="1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5" y="285728"/>
            <a:ext cx="5381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257174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Физический  смысл гравитационной постоянной:</a:t>
            </a:r>
            <a:endParaRPr lang="ru-RU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3500438"/>
            <a:ext cx="642942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Гравитационная постоянная численно равна силе, с которой притягиваются две частицы массой по 1 кг каждая, находящиеся на расстоянии 1 м друг от друга</a:t>
            </a:r>
            <a:endParaRPr lang="ru-RU" sz="2000" b="1" i="1" dirty="0"/>
          </a:p>
        </p:txBody>
      </p:sp>
      <p:pic>
        <p:nvPicPr>
          <p:cNvPr id="6" name="i-main-pic" descr="Картинка 1 из 18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3586480" cy="14239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</a:t>
            </a:r>
            <a:r>
              <a:rPr lang="en-US" sz="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7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855</TotalTime>
  <Words>371</Words>
  <PresentationFormat>Экран (4:3)</PresentationFormat>
  <Paragraphs>100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              Урок физики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100</cp:revision>
  <dcterms:modified xsi:type="dcterms:W3CDTF">2012-01-05T12:56:15Z</dcterms:modified>
</cp:coreProperties>
</file>